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7" r:id="rId5"/>
  </p:sldMasterIdLst>
  <p:notesMasterIdLst>
    <p:notesMasterId r:id="rId24"/>
  </p:notesMasterIdLst>
  <p:sldIdLst>
    <p:sldId id="915" r:id="rId6"/>
    <p:sldId id="919" r:id="rId7"/>
    <p:sldId id="916" r:id="rId8"/>
    <p:sldId id="917" r:id="rId9"/>
    <p:sldId id="930" r:id="rId10"/>
    <p:sldId id="256" r:id="rId11"/>
    <p:sldId id="920" r:id="rId12"/>
    <p:sldId id="921" r:id="rId13"/>
    <p:sldId id="923" r:id="rId14"/>
    <p:sldId id="924" r:id="rId15"/>
    <p:sldId id="925" r:id="rId16"/>
    <p:sldId id="926" r:id="rId17"/>
    <p:sldId id="928" r:id="rId18"/>
    <p:sldId id="927" r:id="rId19"/>
    <p:sldId id="929" r:id="rId20"/>
    <p:sldId id="931" r:id="rId21"/>
    <p:sldId id="932" r:id="rId22"/>
    <p:sldId id="330" r:id="rId23"/>
  </p:sldIdLst>
  <p:sldSz cx="12192000" cy="6858000"/>
  <p:notesSz cx="6797675" cy="9928225"/>
  <p:defaultTextStyle>
    <a:defPPr>
      <a:defRPr lang="en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6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AA5"/>
    <a:srgbClr val="0C3359"/>
    <a:srgbClr val="A58264"/>
    <a:srgbClr val="E3ECF6"/>
    <a:srgbClr val="F4F8FF"/>
    <a:srgbClr val="E2CAB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-66"/>
      </p:cViewPr>
      <p:guideLst>
        <p:guide orient="horz" pos="1003"/>
        <p:guide pos="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3A7E06-3B31-4D46-AD1B-D10D5A752AC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833682-C103-4FE5-B77F-BE1549239B81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24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r>
            <a:rPr lang="en-US" sz="2400" dirty="0">
              <a:solidFill>
                <a:schemeClr val="tx1">
                  <a:lumMod val="85000"/>
                  <a:lumOff val="15000"/>
                </a:schemeClr>
              </a:solidFill>
            </a:rPr>
            <a:t>The Program provided an innovative, holistic, and </a:t>
          </a:r>
          <a:r>
            <a:rPr lang="en-US" sz="2400" dirty="0" err="1">
              <a:solidFill>
                <a:schemeClr val="tx1">
                  <a:lumMod val="85000"/>
                  <a:lumOff val="15000"/>
                </a:schemeClr>
              </a:solidFill>
            </a:rPr>
            <a:t>individualised</a:t>
          </a:r>
          <a:r>
            <a:rPr lang="en-US" sz="2400" dirty="0">
              <a:solidFill>
                <a:schemeClr val="tx1">
                  <a:lumMod val="85000"/>
                  <a:lumOff val="15000"/>
                </a:schemeClr>
              </a:solidFill>
            </a:rPr>
            <a:t> support framework, which responds to the multifaceted needs of the target group, while simultaneously promoting transnational mobility as a means of personal and professional empowerment. </a:t>
          </a:r>
        </a:p>
      </dgm:t>
    </dgm:pt>
    <dgm:pt modelId="{1BBA73A2-2A4C-41E4-BD38-D08B6B289145}" type="parTrans" cxnId="{3E2700C2-01DB-4A2F-B8FE-57804AE3DB76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4C03DAF-2B3B-40EE-91EB-99B709517CCE}" type="sibTrans" cxnId="{3E2700C2-01DB-4A2F-B8FE-57804AE3DB76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DD3EC59-BE2C-4148-B561-F332EAF00AC2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2400" dirty="0">
              <a:solidFill>
                <a:schemeClr val="tx1">
                  <a:lumMod val="85000"/>
                  <a:lumOff val="15000"/>
                </a:schemeClr>
              </a:solidFill>
            </a:rPr>
            <a:t>The positive results of its pilot implementation substantiate its potential integration into national NEETs’ inclusion policies and its </a:t>
          </a:r>
          <a:r>
            <a:rPr lang="en-US" sz="2400" dirty="0" err="1">
              <a:solidFill>
                <a:schemeClr val="tx1">
                  <a:lumMod val="85000"/>
                  <a:lumOff val="15000"/>
                </a:schemeClr>
              </a:solidFill>
            </a:rPr>
            <a:t>utilisation</a:t>
          </a:r>
          <a:r>
            <a:rPr lang="en-US" sz="2400" dirty="0">
              <a:solidFill>
                <a:schemeClr val="tx1">
                  <a:lumMod val="85000"/>
                  <a:lumOff val="15000"/>
                </a:schemeClr>
              </a:solidFill>
            </a:rPr>
            <a:t> as a permanent tool for supporting the most vulnerable groups of young people.</a:t>
          </a:r>
        </a:p>
      </dgm:t>
    </dgm:pt>
    <dgm:pt modelId="{7056D4C5-8B9D-4AD7-B9CA-B7D8E3121D97}" type="parTrans" cxnId="{3D35BD3E-4CC5-4298-96FF-3B8BC9610150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EAD3204-C99F-4A33-A19B-293585F32A0B}" type="sibTrans" cxnId="{3D35BD3E-4CC5-4298-96FF-3B8BC9610150}">
      <dgm:prSet/>
      <dgm:spPr/>
      <dgm:t>
        <a:bodyPr/>
        <a:lstStyle/>
        <a:p>
          <a:endParaRPr lang="en-US" sz="240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510BF43-AD86-49C5-97F5-32112E5A0465}" type="pres">
      <dgm:prSet presAssocID="{C53A7E06-3B31-4D46-AD1B-D10D5A752AC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36E3D5-3DB0-4CC8-8BFB-8AF3A7828344}" type="pres">
      <dgm:prSet presAssocID="{38833682-C103-4FE5-B77F-BE1549239B81}" presName="vertOne" presStyleCnt="0"/>
      <dgm:spPr/>
    </dgm:pt>
    <dgm:pt modelId="{8E7DBBAC-73A2-41C2-ACF2-F26FCF5BB21C}" type="pres">
      <dgm:prSet presAssocID="{38833682-C103-4FE5-B77F-BE1549239B81}" presName="txOne" presStyleLbl="node0" presStyleIdx="0" presStyleCnt="2">
        <dgm:presLayoutVars>
          <dgm:chPref val="3"/>
        </dgm:presLayoutVars>
      </dgm:prSet>
      <dgm:spPr/>
    </dgm:pt>
    <dgm:pt modelId="{D966BD31-59FF-46DA-8BD1-F06E0E360DCB}" type="pres">
      <dgm:prSet presAssocID="{38833682-C103-4FE5-B77F-BE1549239B81}" presName="horzOne" presStyleCnt="0"/>
      <dgm:spPr/>
    </dgm:pt>
    <dgm:pt modelId="{DE6B7695-1347-485D-948B-B45D1F48690B}" type="pres">
      <dgm:prSet presAssocID="{24C03DAF-2B3B-40EE-91EB-99B709517CCE}" presName="sibSpaceOne" presStyleCnt="0"/>
      <dgm:spPr/>
    </dgm:pt>
    <dgm:pt modelId="{FEF6649A-8CAC-4463-9511-219CBECAD9CD}" type="pres">
      <dgm:prSet presAssocID="{2DD3EC59-BE2C-4148-B561-F332EAF00AC2}" presName="vertOne" presStyleCnt="0"/>
      <dgm:spPr/>
    </dgm:pt>
    <dgm:pt modelId="{2255C1E8-C7BB-4E29-ABB8-74BF90FC9A3F}" type="pres">
      <dgm:prSet presAssocID="{2DD3EC59-BE2C-4148-B561-F332EAF00AC2}" presName="txOne" presStyleLbl="node0" presStyleIdx="1" presStyleCnt="2">
        <dgm:presLayoutVars>
          <dgm:chPref val="3"/>
        </dgm:presLayoutVars>
      </dgm:prSet>
      <dgm:spPr/>
    </dgm:pt>
    <dgm:pt modelId="{5922E759-DDCC-4A77-843E-62028F5AFDBF}" type="pres">
      <dgm:prSet presAssocID="{2DD3EC59-BE2C-4148-B561-F332EAF00AC2}" presName="horzOne" presStyleCnt="0"/>
      <dgm:spPr/>
    </dgm:pt>
  </dgm:ptLst>
  <dgm:cxnLst>
    <dgm:cxn modelId="{CA0B2D18-27CE-4FFE-9CC3-5C58ABD8B8FE}" type="presOf" srcId="{C53A7E06-3B31-4D46-AD1B-D10D5A752AC5}" destId="{D510BF43-AD86-49C5-97F5-32112E5A0465}" srcOrd="0" destOrd="0" presId="urn:microsoft.com/office/officeart/2005/8/layout/hierarchy4"/>
    <dgm:cxn modelId="{3D35BD3E-4CC5-4298-96FF-3B8BC9610150}" srcId="{C53A7E06-3B31-4D46-AD1B-D10D5A752AC5}" destId="{2DD3EC59-BE2C-4148-B561-F332EAF00AC2}" srcOrd="1" destOrd="0" parTransId="{7056D4C5-8B9D-4AD7-B9CA-B7D8E3121D97}" sibTransId="{2EAD3204-C99F-4A33-A19B-293585F32A0B}"/>
    <dgm:cxn modelId="{E295E970-93CC-4077-888F-CCD13006FD12}" type="presOf" srcId="{38833682-C103-4FE5-B77F-BE1549239B81}" destId="{8E7DBBAC-73A2-41C2-ACF2-F26FCF5BB21C}" srcOrd="0" destOrd="0" presId="urn:microsoft.com/office/officeart/2005/8/layout/hierarchy4"/>
    <dgm:cxn modelId="{449FB8BF-951F-4FCF-A8AE-05B42222FC52}" type="presOf" srcId="{2DD3EC59-BE2C-4148-B561-F332EAF00AC2}" destId="{2255C1E8-C7BB-4E29-ABB8-74BF90FC9A3F}" srcOrd="0" destOrd="0" presId="urn:microsoft.com/office/officeart/2005/8/layout/hierarchy4"/>
    <dgm:cxn modelId="{3E2700C2-01DB-4A2F-B8FE-57804AE3DB76}" srcId="{C53A7E06-3B31-4D46-AD1B-D10D5A752AC5}" destId="{38833682-C103-4FE5-B77F-BE1549239B81}" srcOrd="0" destOrd="0" parTransId="{1BBA73A2-2A4C-41E4-BD38-D08B6B289145}" sibTransId="{24C03DAF-2B3B-40EE-91EB-99B709517CCE}"/>
    <dgm:cxn modelId="{4F496DF6-C4F5-4C2F-B2A0-37E60784CA63}" type="presParOf" srcId="{D510BF43-AD86-49C5-97F5-32112E5A0465}" destId="{CA36E3D5-3DB0-4CC8-8BFB-8AF3A7828344}" srcOrd="0" destOrd="0" presId="urn:microsoft.com/office/officeart/2005/8/layout/hierarchy4"/>
    <dgm:cxn modelId="{71F8CDB5-5205-44D1-8D72-012822E371F5}" type="presParOf" srcId="{CA36E3D5-3DB0-4CC8-8BFB-8AF3A7828344}" destId="{8E7DBBAC-73A2-41C2-ACF2-F26FCF5BB21C}" srcOrd="0" destOrd="0" presId="urn:microsoft.com/office/officeart/2005/8/layout/hierarchy4"/>
    <dgm:cxn modelId="{7F61056D-0706-47FC-A192-F3523851E488}" type="presParOf" srcId="{CA36E3D5-3DB0-4CC8-8BFB-8AF3A7828344}" destId="{D966BD31-59FF-46DA-8BD1-F06E0E360DCB}" srcOrd="1" destOrd="0" presId="urn:microsoft.com/office/officeart/2005/8/layout/hierarchy4"/>
    <dgm:cxn modelId="{0DC7519C-D5AD-4B54-BECA-56A62D579B78}" type="presParOf" srcId="{D510BF43-AD86-49C5-97F5-32112E5A0465}" destId="{DE6B7695-1347-485D-948B-B45D1F48690B}" srcOrd="1" destOrd="0" presId="urn:microsoft.com/office/officeart/2005/8/layout/hierarchy4"/>
    <dgm:cxn modelId="{0D9E7B12-AAA3-40A0-BBA6-F1CA3213A3BE}" type="presParOf" srcId="{D510BF43-AD86-49C5-97F5-32112E5A0465}" destId="{FEF6649A-8CAC-4463-9511-219CBECAD9CD}" srcOrd="2" destOrd="0" presId="urn:microsoft.com/office/officeart/2005/8/layout/hierarchy4"/>
    <dgm:cxn modelId="{93B0D5EA-8D89-4DFB-BF1B-2183577C2546}" type="presParOf" srcId="{FEF6649A-8CAC-4463-9511-219CBECAD9CD}" destId="{2255C1E8-C7BB-4E29-ABB8-74BF90FC9A3F}" srcOrd="0" destOrd="0" presId="urn:microsoft.com/office/officeart/2005/8/layout/hierarchy4"/>
    <dgm:cxn modelId="{4FD872B5-9DB0-4D09-A1C2-37169EE5C0B9}" type="presParOf" srcId="{FEF6649A-8CAC-4463-9511-219CBECAD9CD}" destId="{5922E759-DDCC-4A77-843E-62028F5AFDBF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DBBAC-73A2-41C2-ACF2-F26FCF5BB21C}">
      <dsp:nvSpPr>
        <dsp:cNvPr id="0" name=""/>
        <dsp:cNvSpPr/>
      </dsp:nvSpPr>
      <dsp:spPr>
        <a:xfrm>
          <a:off x="3975" y="0"/>
          <a:ext cx="5330824" cy="325945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The Program provided an innovative, holistic, and </a:t>
          </a:r>
          <a:r>
            <a:rPr lang="en-US" sz="24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individualised</a:t>
          </a: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 support framework, which responds to the multifaceted needs of the target group, while simultaneously promoting transnational mobility as a means of personal and professional empowerment. </a:t>
          </a:r>
        </a:p>
      </dsp:txBody>
      <dsp:txXfrm>
        <a:off x="99441" y="95466"/>
        <a:ext cx="5139892" cy="3068523"/>
      </dsp:txXfrm>
    </dsp:sp>
    <dsp:sp modelId="{2255C1E8-C7BB-4E29-ABB8-74BF90FC9A3F}">
      <dsp:nvSpPr>
        <dsp:cNvPr id="0" name=""/>
        <dsp:cNvSpPr/>
      </dsp:nvSpPr>
      <dsp:spPr>
        <a:xfrm>
          <a:off x="6230378" y="0"/>
          <a:ext cx="5330824" cy="3259455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The positive results of its pilot implementation substantiate its potential integration into national NEETs’ inclusion policies and its </a:t>
          </a:r>
          <a:r>
            <a:rPr lang="en-US" sz="24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utilisation</a:t>
          </a:r>
          <a:r>
            <a:rPr lang="en-US" sz="2400" kern="1200" dirty="0">
              <a:solidFill>
                <a:schemeClr val="tx1">
                  <a:lumMod val="85000"/>
                  <a:lumOff val="15000"/>
                </a:schemeClr>
              </a:solidFill>
            </a:rPr>
            <a:t> as a permanent tool for supporting the most vulnerable groups of young people.</a:t>
          </a:r>
        </a:p>
      </dsp:txBody>
      <dsp:txXfrm>
        <a:off x="6325844" y="95466"/>
        <a:ext cx="5139892" cy="3068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D217-B99D-E04C-BC53-FD3127BB85A0}" type="datetimeFigureOut">
              <a:rPr lang="en-LT" smtClean="0"/>
              <a:t>09/23/2025</a:t>
            </a:fld>
            <a:endParaRPr lang="en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F5CB5-38A5-C54A-A93B-01136C17FF4A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53734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7F5CB5-38A5-C54A-A93B-01136C17FF4A}" type="slidenum">
              <a:rPr lang="en-LT" smtClean="0"/>
              <a:t>18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21990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40BD22-7691-350C-4FA3-082151155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3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4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4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4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24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1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52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87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71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40BD22-7691-350C-4FA3-0821511551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03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4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045323-643B-11A9-B135-46265A2B25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96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24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DC9142-79C9-0E14-0CCC-4937AF5B0F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F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02044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940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FA411-1E09-AE43-9434-970ADF91CE57}" type="datetimeFigureOut">
              <a:rPr lang="en-LT" smtClean="0"/>
              <a:t>09/23/2025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1E3C-82E6-984C-B024-90FAEF08A400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40566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0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1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46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50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0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3A89BA-C711-DE30-868B-4B0D4AC54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7BFD903-0B5D-6C0E-5CDE-61F84D07F0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616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3BD25D-BE75-D564-9DA7-7036D8505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7" y="5506314"/>
            <a:ext cx="2446291" cy="702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ED2469-2A2D-DEFF-5FEA-20FC13AEF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73" y="565089"/>
            <a:ext cx="2835194" cy="13754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8BF771-0EC9-D88C-ACFA-E2A14B4D531B}"/>
              </a:ext>
            </a:extLst>
          </p:cNvPr>
          <p:cNvSpPr txBox="1"/>
          <p:nvPr/>
        </p:nvSpPr>
        <p:spPr>
          <a:xfrm>
            <a:off x="376567" y="1940579"/>
            <a:ext cx="112451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lion DemiBold" pitchFamily="2" charset="77"/>
                <a:ea typeface="+mn-ea"/>
                <a:cs typeface="+mn-cs"/>
              </a:rPr>
              <a:t>External Evaluation Of The Program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lion DemiBold" pitchFamily="2" charset="77"/>
                <a:ea typeface="+mn-ea"/>
                <a:cs typeface="+mn-cs"/>
              </a:rPr>
              <a:t>“MOVE ON WITH ALMA”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lion DemiBold" pitchFamily="2" charset="77"/>
                <a:ea typeface="+mn-ea"/>
                <a:cs typeface="+mn-cs"/>
              </a:rPr>
              <a:t>(ESF-SI-2022-ALMA-01-0004 — ALMA/GR)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Qualion DemiBold" pitchFamily="2" charset="77"/>
                <a:ea typeface="+mn-ea"/>
                <a:cs typeface="+mn-cs"/>
              </a:rPr>
              <a:t>within the framework of the ΕU Initiative Social Innovation+ ALMA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alion DemiBold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alion DemiBold" pitchFamily="2" charset="77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Qualion DemiBold" pitchFamily="2" charset="77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12298E-DF52-0758-D690-AB464AE3413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15" y="634581"/>
            <a:ext cx="2524618" cy="11119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A61C75B-0EFE-68BA-0C2B-7EA8E16D44E3}"/>
              </a:ext>
            </a:extLst>
          </p:cNvPr>
          <p:cNvSpPr txBox="1"/>
          <p:nvPr/>
        </p:nvSpPr>
        <p:spPr>
          <a:xfrm>
            <a:off x="450027" y="3687086"/>
            <a:ext cx="1131069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solidFill>
                <a:prstClr val="white"/>
              </a:solidFill>
              <a:latin typeface="Qualion DemiBold" pitchFamily="2" charset="77"/>
            </a:endParaRPr>
          </a:p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Qualion DemiBold" pitchFamily="2" charset="77"/>
              </a:rPr>
              <a:t>3rd </a:t>
            </a:r>
            <a:r>
              <a:rPr lang="el-GR" sz="2000" b="1" dirty="0">
                <a:solidFill>
                  <a:prstClr val="white"/>
                </a:solidFill>
              </a:rPr>
              <a:t> </a:t>
            </a:r>
            <a:r>
              <a:rPr lang="en-US" sz="2000" b="1" dirty="0">
                <a:solidFill>
                  <a:prstClr val="white"/>
                </a:solidFill>
                <a:latin typeface="Qualion DemiBold" pitchFamily="2" charset="77"/>
              </a:rPr>
              <a:t>A</a:t>
            </a:r>
            <a:r>
              <a:rPr lang="el-GR" sz="2000" b="1" dirty="0" err="1">
                <a:solidFill>
                  <a:prstClr val="white"/>
                </a:solidFill>
              </a:rPr>
              <a:t>nnual</a:t>
            </a:r>
            <a:r>
              <a:rPr lang="el-GR" sz="2000" b="1" dirty="0">
                <a:solidFill>
                  <a:prstClr val="white"/>
                </a:solidFill>
              </a:rPr>
              <a:t> Social </a:t>
            </a:r>
            <a:r>
              <a:rPr lang="el-GR" sz="2000" b="1" dirty="0" err="1">
                <a:solidFill>
                  <a:prstClr val="white"/>
                </a:solidFill>
              </a:rPr>
              <a:t>Innovation</a:t>
            </a:r>
            <a:r>
              <a:rPr lang="el-GR" sz="2000" b="1" dirty="0">
                <a:solidFill>
                  <a:prstClr val="white"/>
                </a:solidFill>
              </a:rPr>
              <a:t> Forum 2025, </a:t>
            </a:r>
            <a:endParaRPr lang="en-US" sz="20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l-GR" sz="2000" b="1" dirty="0">
                <a:solidFill>
                  <a:prstClr val="white"/>
                </a:solidFill>
              </a:rPr>
              <a:t>1–2 </a:t>
            </a:r>
            <a:r>
              <a:rPr lang="el-GR" sz="2000" b="1" dirty="0" err="1">
                <a:solidFill>
                  <a:prstClr val="white"/>
                </a:solidFill>
              </a:rPr>
              <a:t>October</a:t>
            </a:r>
            <a:r>
              <a:rPr lang="el-GR" sz="2000" b="1" dirty="0">
                <a:solidFill>
                  <a:prstClr val="white"/>
                </a:solidFill>
              </a:rPr>
              <a:t> 2025</a:t>
            </a:r>
            <a:r>
              <a:rPr lang="en-US" sz="2000" b="1" dirty="0">
                <a:solidFill>
                  <a:prstClr val="white"/>
                </a:solidFill>
              </a:rPr>
              <a:t>, </a:t>
            </a:r>
            <a:r>
              <a:rPr lang="el-GR" sz="2000" b="1" dirty="0">
                <a:solidFill>
                  <a:prstClr val="white"/>
                </a:solidFill>
              </a:rPr>
              <a:t> </a:t>
            </a:r>
            <a:r>
              <a:rPr lang="el-GR" sz="2000" b="1" dirty="0" err="1">
                <a:solidFill>
                  <a:prstClr val="white"/>
                </a:solidFill>
              </a:rPr>
              <a:t>Brussels</a:t>
            </a:r>
            <a:r>
              <a:rPr lang="el-GR" sz="2000" b="1" dirty="0">
                <a:solidFill>
                  <a:prstClr val="white"/>
                </a:solidFill>
              </a:rPr>
              <a:t>  </a:t>
            </a:r>
          </a:p>
          <a:p>
            <a:pPr algn="ctr">
              <a:defRPr/>
            </a:pPr>
            <a:endParaRPr lang="el-GR" sz="2000" b="1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</a:rPr>
              <a:t>Workshop: ALMA Network </a:t>
            </a:r>
            <a:endParaRPr lang="el-GR" sz="2000" b="1" dirty="0">
              <a:solidFill>
                <a:prstClr val="white"/>
              </a:solidFill>
            </a:endParaRPr>
          </a:p>
          <a:p>
            <a:pPr lvl="0">
              <a:defRPr/>
            </a:pPr>
            <a:endParaRPr lang="el-GR" sz="1800" b="1" dirty="0">
              <a:solidFill>
                <a:prstClr val="white"/>
              </a:solidFill>
            </a:endParaRPr>
          </a:p>
          <a:p>
            <a:pPr lvl="0">
              <a:defRPr/>
            </a:pPr>
            <a:endParaRPr lang="el-GR" b="1" dirty="0">
              <a:solidFill>
                <a:prstClr val="white"/>
              </a:solidFill>
              <a:latin typeface="Qualion DemiBold" pitchFamily="2" charset="77"/>
            </a:endParaRPr>
          </a:p>
          <a:p>
            <a:pPr lvl="0">
              <a:defRPr/>
            </a:pPr>
            <a:r>
              <a:rPr lang="en-US" sz="2000" b="1" dirty="0">
                <a:solidFill>
                  <a:srgbClr val="E2CAB7"/>
                </a:solidFill>
                <a:latin typeface="Qualion DemiBold" pitchFamily="2" charset="77"/>
              </a:rPr>
              <a:t>Anastasia Sachinidou</a:t>
            </a:r>
            <a:endParaRPr lang="lt-LT" sz="2000" b="1" dirty="0">
              <a:solidFill>
                <a:srgbClr val="E2CAB7"/>
              </a:solidFill>
              <a:latin typeface="Qualion DemiBold" pitchFamily="2" charset="77"/>
            </a:endParaRPr>
          </a:p>
          <a:p>
            <a:pPr lvl="0">
              <a:defRPr/>
            </a:pPr>
            <a:r>
              <a:rPr lang="en-US" sz="2000" b="1" dirty="0">
                <a:solidFill>
                  <a:srgbClr val="E2CAB7"/>
                </a:solidFill>
                <a:latin typeface="Qualion DemiBold" pitchFamily="2" charset="77"/>
              </a:rPr>
              <a:t>Member of ALMA  Thematic Sub-group of Evaluation</a:t>
            </a:r>
          </a:p>
          <a:p>
            <a:pPr lvl="0">
              <a:defRPr/>
            </a:pPr>
            <a:r>
              <a:rPr lang="en-US" sz="2000" b="1" dirty="0">
                <a:solidFill>
                  <a:srgbClr val="E2CAB7"/>
                </a:solidFill>
                <a:latin typeface="Qualion DemiBold" pitchFamily="2" charset="77"/>
              </a:rPr>
              <a:t>Executive Unit ESPA Ministry of </a:t>
            </a:r>
            <a:r>
              <a:rPr lang="en-US" sz="2000" b="1" dirty="0" err="1">
                <a:solidFill>
                  <a:srgbClr val="E2CAB7"/>
                </a:solidFill>
                <a:latin typeface="Qualion DemiBold" pitchFamily="2" charset="77"/>
              </a:rPr>
              <a:t>Labour</a:t>
            </a:r>
            <a:r>
              <a:rPr lang="en-US" sz="2000" b="1" dirty="0">
                <a:solidFill>
                  <a:srgbClr val="E2CAB7"/>
                </a:solidFill>
                <a:latin typeface="Qualion DemiBold" pitchFamily="2" charset="77"/>
              </a:rPr>
              <a:t> and Social Security, Greece</a:t>
            </a:r>
            <a:endParaRPr lang="el-GR" sz="2000" b="1" dirty="0">
              <a:solidFill>
                <a:srgbClr val="E2CAB7"/>
              </a:solidFill>
              <a:latin typeface="Qualion DemiBold" pitchFamily="2" charset="77"/>
            </a:endParaRPr>
          </a:p>
          <a:p>
            <a:pPr lvl="0">
              <a:defRPr/>
            </a:pPr>
            <a:endParaRPr lang="el-GR" sz="2000" b="1" dirty="0">
              <a:solidFill>
                <a:srgbClr val="E2CAB7"/>
              </a:solidFill>
              <a:latin typeface="Qualion DemiBold" pitchFamily="2" charset="77"/>
            </a:endParaRPr>
          </a:p>
          <a:p>
            <a:pPr lvl="0">
              <a:defRPr/>
            </a:pPr>
            <a:endParaRPr lang="el-GR" sz="2000" b="1" dirty="0">
              <a:solidFill>
                <a:srgbClr val="E2CAB7"/>
              </a:solidFill>
              <a:latin typeface="Qualion DemiBold" pitchFamily="2" charset="77"/>
            </a:endParaRPr>
          </a:p>
          <a:p>
            <a:pPr lvl="0">
              <a:defRPr/>
            </a:pPr>
            <a:endParaRPr lang="el-GR" sz="2000" b="1" dirty="0">
              <a:solidFill>
                <a:srgbClr val="E2CAB7"/>
              </a:solidFill>
              <a:latin typeface="Qualion DemiBold" pitchFamily="2" charset="77"/>
            </a:endParaRPr>
          </a:p>
          <a:p>
            <a:pPr lvl="0">
              <a:defRPr/>
            </a:pPr>
            <a:endParaRPr lang="en-US" sz="2000" b="1" dirty="0">
              <a:solidFill>
                <a:srgbClr val="E2CAB7"/>
              </a:solidFill>
              <a:latin typeface="Qualion DemiBold" pitchFamily="2" charset="77"/>
            </a:endParaRPr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762A7AEB-7065-FD08-6658-C8087FB375A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72273" y="6902790"/>
            <a:ext cx="2168316" cy="46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5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412A-9630-BD51-F992-89EE7131E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B13499C-2892-E036-A3C1-386F6617BF6E}"/>
              </a:ext>
            </a:extLst>
          </p:cNvPr>
          <p:cNvSpPr txBox="1"/>
          <p:nvPr/>
        </p:nvSpPr>
        <p:spPr>
          <a:xfrm>
            <a:off x="0" y="212371"/>
            <a:ext cx="12191999" cy="566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ts val="371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6AA6"/>
                </a:solidFill>
                <a:latin typeface="Qualion-DemiBold"/>
                <a:sym typeface="Raleway Bold"/>
              </a:rPr>
              <a:t>Evaluation of the Potential Sustainability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517FE-52EA-DEC9-8A49-0439613C87F8}"/>
              </a:ext>
            </a:extLst>
          </p:cNvPr>
          <p:cNvSpPr txBox="1"/>
          <p:nvPr/>
        </p:nvSpPr>
        <p:spPr>
          <a:xfrm>
            <a:off x="1409700" y="925178"/>
            <a:ext cx="10401300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dirty="0"/>
              <a:t>Sustainability relates to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securing systematic funding through the ESF+ (2021–2027)</a:t>
            </a:r>
            <a:r>
              <a:rPr lang="en-US" sz="2000" dirty="0"/>
              <a:t>. The commitment of the EU and Member States to continue investing in transnational mobility actions, beyond ERASMUS+, is key.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n-US" sz="2000" dirty="0"/>
              <a:t>It requires the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establishment of an </a:t>
            </a:r>
            <a:r>
              <a:rPr lang="en-US" sz="2400" b="1" dirty="0" err="1">
                <a:solidFill>
                  <a:srgbClr val="006AA6"/>
                </a:solidFill>
                <a:latin typeface="Qualion-DemiBold"/>
              </a:rPr>
              <a:t>organised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 central implementation framework at the national level</a:t>
            </a:r>
            <a:r>
              <a:rPr lang="en-US" sz="2000" dirty="0"/>
              <a:t>, ensuring proper resource management and effective Program implementation. 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Maintaining and expanding networks of cooperation with specialized implementing bodies</a:t>
            </a:r>
            <a:r>
              <a:rPr lang="en-US" sz="2000" dirty="0"/>
              <a:t>, as well as employers and organizations capable of providing high-quality work experience opportunities abroad, is key to achieving meaningful and sustainable outcomes for participants.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n-US" sz="2000" dirty="0"/>
              <a:t>ALMA has recently proceeded with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three more pilots in three selected regions, thereby building the potential for further scale-up</a:t>
            </a:r>
            <a:r>
              <a:rPr lang="en-US" sz="2000" dirty="0"/>
              <a:t>. </a:t>
            </a:r>
          </a:p>
        </p:txBody>
      </p:sp>
      <p:pic>
        <p:nvPicPr>
          <p:cNvPr id="10" name="Γραφικό 9" descr="Σήμα 1 με συμπαγές γέμισμα">
            <a:extLst>
              <a:ext uri="{FF2B5EF4-FFF2-40B4-BE49-F238E27FC236}">
                <a16:creationId xmlns:a16="http://schemas.microsoft.com/office/drawing/2014/main" id="{5190340D-A950-8610-2990-36E1F12BC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100" y="876300"/>
            <a:ext cx="914400" cy="914400"/>
          </a:xfrm>
          <a:prstGeom prst="rect">
            <a:avLst/>
          </a:prstGeom>
        </p:spPr>
      </p:pic>
      <p:pic>
        <p:nvPicPr>
          <p:cNvPr id="11" name="Γραφικό 10" descr="Σήμα με συμπαγές γέμισμα">
            <a:extLst>
              <a:ext uri="{FF2B5EF4-FFF2-40B4-BE49-F238E27FC236}">
                <a16:creationId xmlns:a16="http://schemas.microsoft.com/office/drawing/2014/main" id="{8CB23767-ADA8-7035-0644-3057ABA048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7000" y="1978800"/>
            <a:ext cx="914400" cy="914400"/>
          </a:xfrm>
          <a:prstGeom prst="rect">
            <a:avLst/>
          </a:prstGeom>
        </p:spPr>
      </p:pic>
      <p:pic>
        <p:nvPicPr>
          <p:cNvPr id="12" name="Γραφικό 11" descr="Σήμα 3 με συμπαγές γέμισμα">
            <a:extLst>
              <a:ext uri="{FF2B5EF4-FFF2-40B4-BE49-F238E27FC236}">
                <a16:creationId xmlns:a16="http://schemas.microsoft.com/office/drawing/2014/main" id="{8B042658-3D64-E07E-7407-DA8A1AD98E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300" y="3144800"/>
            <a:ext cx="914400" cy="914400"/>
          </a:xfrm>
          <a:prstGeom prst="rect">
            <a:avLst/>
          </a:prstGeom>
        </p:spPr>
      </p:pic>
      <p:pic>
        <p:nvPicPr>
          <p:cNvPr id="13" name="Γραφικό 12" descr="Σήμα 4 με συμπαγές γέμισμα">
            <a:extLst>
              <a:ext uri="{FF2B5EF4-FFF2-40B4-BE49-F238E27FC236}">
                <a16:creationId xmlns:a16="http://schemas.microsoft.com/office/drawing/2014/main" id="{B24D4DFE-1998-FCB9-D1E3-53798085D2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0300" y="4463200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936D06-27F8-DB36-3784-BF10DE03EAB8}"/>
              </a:ext>
            </a:extLst>
          </p:cNvPr>
          <p:cNvSpPr txBox="1"/>
          <p:nvPr/>
        </p:nvSpPr>
        <p:spPr>
          <a:xfrm>
            <a:off x="368300" y="5529759"/>
            <a:ext cx="116078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The expansion of ALMA at full scale</a:t>
            </a:r>
            <a:r>
              <a:rPr lang="en-US" sz="2000" dirty="0"/>
              <a:t>, combined with continuous funding and strategic support, is expected to create sustainable opportunities for young people of vulnerable groups, contributing to the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fight against social exclusion and their effective integration into the labor market.</a:t>
            </a:r>
            <a:endParaRPr lang="en-US" sz="2800" b="1" dirty="0">
              <a:solidFill>
                <a:srgbClr val="006AA6"/>
              </a:solidFill>
              <a:latin typeface="Qualion-DemiBold"/>
            </a:endParaRPr>
          </a:p>
        </p:txBody>
      </p:sp>
    </p:spTree>
    <p:extLst>
      <p:ext uri="{BB962C8B-B14F-4D97-AF65-F5344CB8AC3E}">
        <p14:creationId xmlns:p14="http://schemas.microsoft.com/office/powerpoint/2010/main" val="53089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E57F2-EDBC-1C46-07E0-3DD82C86A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112915-BF5B-5429-0954-AE80B8CDDC04}"/>
              </a:ext>
            </a:extLst>
          </p:cNvPr>
          <p:cNvSpPr txBox="1"/>
          <p:nvPr/>
        </p:nvSpPr>
        <p:spPr>
          <a:xfrm>
            <a:off x="0" y="313739"/>
            <a:ext cx="12192000" cy="4924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AA6"/>
                </a:solidFill>
                <a:latin typeface="Qualion-DemiBold"/>
              </a:rPr>
              <a:t>Challenges Identified</a:t>
            </a:r>
            <a:endParaRPr lang="en-GB" sz="2800" b="1" dirty="0">
              <a:solidFill>
                <a:srgbClr val="006AA6"/>
              </a:solidFill>
              <a:effectLst/>
              <a:latin typeface="Qualion-DemiBold"/>
              <a:ea typeface="Times New Roman" panose="02020603050405020304" pitchFamily="18" charset="0"/>
              <a:cs typeface="Qualion-D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DC4BDE-4D89-8F48-B9AC-B9ADD146CDE0}"/>
              </a:ext>
            </a:extLst>
          </p:cNvPr>
          <p:cNvSpPr txBox="1"/>
          <p:nvPr/>
        </p:nvSpPr>
        <p:spPr>
          <a:xfrm>
            <a:off x="1734583" y="1204486"/>
            <a:ext cx="9789155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Difficulties in attracting the target group of NEETs</a:t>
            </a:r>
            <a:r>
              <a:rPr lang="en-US" sz="2400" dirty="0"/>
              <a:t>, which resulted in delays, alongside significant efforts to maintain the original target of 36 beneficiaries.</a:t>
            </a:r>
            <a:endParaRPr lang="el-GR" sz="2400" dirty="0"/>
          </a:p>
          <a:p>
            <a:pPr algn="just">
              <a:spcBef>
                <a:spcPts val="1800"/>
              </a:spcBef>
            </a:pPr>
            <a:r>
              <a:rPr lang="en-US" sz="2400" dirty="0"/>
              <a:t>At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national level, bureaucracy </a:t>
            </a:r>
            <a:r>
              <a:rPr lang="en-US" sz="2400" dirty="0"/>
              <a:t>in the central management of financial resources, as well as challenges in ensuring a smooth cash flow for the </a:t>
            </a:r>
            <a:r>
              <a:rPr lang="en-US" sz="2400" dirty="0" err="1"/>
              <a:t>Programme</a:t>
            </a:r>
            <a:r>
              <a:rPr lang="en-US" sz="2400" dirty="0"/>
              <a:t> and the consequences arising from them</a:t>
            </a:r>
            <a:r>
              <a:rPr lang="el-GR" sz="2400" dirty="0"/>
              <a:t> </a:t>
            </a:r>
            <a:r>
              <a:rPr lang="en-US" sz="2400" dirty="0"/>
              <a:t>from them, which led to the merger of Groups 2 and 3.</a:t>
            </a:r>
            <a:endParaRPr lang="el-GR" sz="2400" dirty="0"/>
          </a:p>
          <a:p>
            <a:pPr algn="just">
              <a:spcBef>
                <a:spcPts val="18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Limited adaptation difficulties </a:t>
            </a:r>
            <a:r>
              <a:rPr lang="en-US" sz="2400" dirty="0"/>
              <a:t>for the young participants abroad.</a:t>
            </a:r>
            <a:endParaRPr lang="el-GR" sz="2400" dirty="0"/>
          </a:p>
          <a:p>
            <a:pPr algn="just">
              <a:spcBef>
                <a:spcPts val="18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Low compensation per participant to cover daily expenses abroad</a:t>
            </a:r>
            <a:r>
              <a:rPr lang="en-US" sz="2400" dirty="0"/>
              <a:t>, especially when combined with the suspension of the relevant unemployment benefit, where applicable, during the period abroad.</a:t>
            </a:r>
            <a:endParaRPr lang="en-US" sz="2000" dirty="0"/>
          </a:p>
        </p:txBody>
      </p:sp>
      <p:pic>
        <p:nvPicPr>
          <p:cNvPr id="4" name="Γραφικό 3" descr="Λεπίδα πριονιού με συμπαγές γέμισμα">
            <a:extLst>
              <a:ext uri="{FF2B5EF4-FFF2-40B4-BE49-F238E27FC236}">
                <a16:creationId xmlns:a16="http://schemas.microsoft.com/office/drawing/2014/main" id="{E6726B51-402B-2D48-E2F7-45B7496F3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700" y="1155700"/>
            <a:ext cx="812800" cy="812800"/>
          </a:xfrm>
          <a:prstGeom prst="rect">
            <a:avLst/>
          </a:prstGeom>
        </p:spPr>
      </p:pic>
      <p:pic>
        <p:nvPicPr>
          <p:cNvPr id="5" name="Γραφικό 4" descr="Λεπίδα πριονιού με συμπαγές γέμισμα">
            <a:extLst>
              <a:ext uri="{FF2B5EF4-FFF2-40B4-BE49-F238E27FC236}">
                <a16:creationId xmlns:a16="http://schemas.microsoft.com/office/drawing/2014/main" id="{E163214C-502B-3751-633A-DF815D794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3695700"/>
            <a:ext cx="812800" cy="812800"/>
          </a:xfrm>
          <a:prstGeom prst="rect">
            <a:avLst/>
          </a:prstGeom>
        </p:spPr>
      </p:pic>
      <p:pic>
        <p:nvPicPr>
          <p:cNvPr id="7" name="Γραφικό 6" descr="Λεπίδα πριονιού με συμπαγές γέμισμα">
            <a:extLst>
              <a:ext uri="{FF2B5EF4-FFF2-40B4-BE49-F238E27FC236}">
                <a16:creationId xmlns:a16="http://schemas.microsoft.com/office/drawing/2014/main" id="{F4CE4BA1-C222-F561-BE6A-CF7FA9E37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800" y="4559300"/>
            <a:ext cx="812800" cy="812800"/>
          </a:xfrm>
          <a:prstGeom prst="rect">
            <a:avLst/>
          </a:prstGeom>
        </p:spPr>
      </p:pic>
      <p:pic>
        <p:nvPicPr>
          <p:cNvPr id="14" name="Γραφικό 13" descr="Λεπίδα πριονιού με συμπαγές γέμισμα">
            <a:extLst>
              <a:ext uri="{FF2B5EF4-FFF2-40B4-BE49-F238E27FC236}">
                <a16:creationId xmlns:a16="http://schemas.microsoft.com/office/drawing/2014/main" id="{41769755-A2E8-5D6C-5802-201C8D024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00" y="21844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5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688BD-8B95-CC66-61D4-DEC33BB6E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8042A8-F7A6-D470-500D-BD3BBDC47398}"/>
              </a:ext>
            </a:extLst>
          </p:cNvPr>
          <p:cNvSpPr txBox="1"/>
          <p:nvPr/>
        </p:nvSpPr>
        <p:spPr>
          <a:xfrm>
            <a:off x="0" y="313983"/>
            <a:ext cx="12191999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AA6"/>
                </a:solidFill>
                <a:latin typeface="Qualion-DemiBold"/>
              </a:rPr>
              <a:t>Recommendations (1/2)</a:t>
            </a:r>
            <a:endParaRPr lang="en-GB" sz="2800" b="1" dirty="0">
              <a:solidFill>
                <a:srgbClr val="006AA6"/>
              </a:solidFill>
              <a:effectLst/>
              <a:latin typeface="Qualion-DemiBold"/>
              <a:ea typeface="Times New Roman" panose="02020603050405020304" pitchFamily="18" charset="0"/>
              <a:cs typeface="Qualion-D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BDFBE-AD2F-8A07-2041-A95E941CF583}"/>
              </a:ext>
            </a:extLst>
          </p:cNvPr>
          <p:cNvSpPr txBox="1"/>
          <p:nvPr/>
        </p:nvSpPr>
        <p:spPr>
          <a:xfrm>
            <a:off x="1390684" y="1061456"/>
            <a:ext cx="8972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Expansion of the program into two cycles after the pilot phase </a:t>
            </a:r>
          </a:p>
        </p:txBody>
      </p:sp>
      <p:pic>
        <p:nvPicPr>
          <p:cNvPr id="8" name="Γραφικό 7" descr="Σήμα 1 με συμπαγές γέμισμα">
            <a:extLst>
              <a:ext uri="{FF2B5EF4-FFF2-40B4-BE49-F238E27FC236}">
                <a16:creationId xmlns:a16="http://schemas.microsoft.com/office/drawing/2014/main" id="{0C69AEC0-AB95-E4A1-B385-BA0878D17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700" y="889000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10FCB3-980E-0EBD-2B39-20C2B2F162AB}"/>
              </a:ext>
            </a:extLst>
          </p:cNvPr>
          <p:cNvSpPr txBox="1"/>
          <p:nvPr/>
        </p:nvSpPr>
        <p:spPr>
          <a:xfrm>
            <a:off x="8407400" y="1600200"/>
            <a:ext cx="33147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tx2"/>
                </a:solidFill>
              </a:rPr>
              <a:t>3 pilots already ready to be implemented in 3 regions</a:t>
            </a:r>
            <a:endParaRPr lang="el-GR" sz="2400" i="1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2D0170-85C4-2E67-628D-B797356A3C82}"/>
              </a:ext>
            </a:extLst>
          </p:cNvPr>
          <p:cNvSpPr txBox="1"/>
          <p:nvPr/>
        </p:nvSpPr>
        <p:spPr>
          <a:xfrm>
            <a:off x="1403384" y="3042656"/>
            <a:ext cx="10293316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Provision of financial incentives</a:t>
            </a:r>
          </a:p>
          <a:p>
            <a:pPr algn="just">
              <a:spcBef>
                <a:spcPts val="600"/>
              </a:spcBef>
            </a:pPr>
            <a:r>
              <a:rPr lang="en-US" sz="2200" dirty="0"/>
              <a:t>such as maintaining unemployment benefits and insurance coverage, and adjusting the daily allowance in relation to the real cost of living</a:t>
            </a:r>
          </a:p>
          <a:p>
            <a:pPr algn="just">
              <a:spcBef>
                <a:spcPts val="6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Development of a network of collaborating stakeholders to attract participants</a:t>
            </a:r>
          </a:p>
          <a:p>
            <a:pPr algn="just">
              <a:spcBef>
                <a:spcPts val="600"/>
              </a:spcBef>
            </a:pPr>
            <a:r>
              <a:rPr lang="en-US" sz="2200" dirty="0"/>
              <a:t>through partnerships with local authorities, municipalities, NGOs, and social economy organizations. </a:t>
            </a:r>
          </a:p>
          <a:p>
            <a:pPr algn="just">
              <a:spcBef>
                <a:spcPts val="12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Mapping of the NEET group </a:t>
            </a:r>
            <a:r>
              <a:rPr lang="en-US" sz="2200" dirty="0"/>
              <a:t>with clear classification criteria, emphasizing vulnerable groups.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5A07E-F8CE-341E-F8BF-5DE1260D300F}"/>
              </a:ext>
            </a:extLst>
          </p:cNvPr>
          <p:cNvSpPr txBox="1"/>
          <p:nvPr/>
        </p:nvSpPr>
        <p:spPr>
          <a:xfrm>
            <a:off x="1422400" y="1493256"/>
            <a:ext cx="672780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200" dirty="0"/>
              <a:t>initial implementation in specific regions, including Eastern Macedonia and Thrace, is recommended for comparative evaluation of improvements. Subsequently, with secured funding, scale-up to the national level.</a:t>
            </a:r>
          </a:p>
        </p:txBody>
      </p:sp>
      <p:pic>
        <p:nvPicPr>
          <p:cNvPr id="7" name="Γραφικό 6" descr="Σήμα με συμπαγές γέμισμα">
            <a:extLst>
              <a:ext uri="{FF2B5EF4-FFF2-40B4-BE49-F238E27FC236}">
                <a16:creationId xmlns:a16="http://schemas.microsoft.com/office/drawing/2014/main" id="{275A598E-A1E1-8AE7-0F5E-0FA83F21F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400" y="2982100"/>
            <a:ext cx="914400" cy="914400"/>
          </a:xfrm>
          <a:prstGeom prst="rect">
            <a:avLst/>
          </a:prstGeom>
        </p:spPr>
      </p:pic>
      <p:pic>
        <p:nvPicPr>
          <p:cNvPr id="12" name="Γραφικό 11" descr="Σήμα 3 με συμπαγές γέμισμα">
            <a:extLst>
              <a:ext uri="{FF2B5EF4-FFF2-40B4-BE49-F238E27FC236}">
                <a16:creationId xmlns:a16="http://schemas.microsoft.com/office/drawing/2014/main" id="{B3A93DDE-3240-E036-0BF4-28BE924F3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7300" y="4351300"/>
            <a:ext cx="914400" cy="914400"/>
          </a:xfrm>
          <a:prstGeom prst="rect">
            <a:avLst/>
          </a:prstGeom>
        </p:spPr>
      </p:pic>
      <p:pic>
        <p:nvPicPr>
          <p:cNvPr id="13" name="Γραφικό 12" descr="Σήμα 4 με συμπαγές γέμισμα">
            <a:extLst>
              <a:ext uri="{FF2B5EF4-FFF2-40B4-BE49-F238E27FC236}">
                <a16:creationId xmlns:a16="http://schemas.microsoft.com/office/drawing/2014/main" id="{1308A1A0-DA67-283A-3359-A254512F639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3000" y="5466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04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5EDF0-15AB-2EE5-DAFB-7EFE0E5C5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D0DC5B-6F34-0635-7707-E6FCB4179C38}"/>
              </a:ext>
            </a:extLst>
          </p:cNvPr>
          <p:cNvSpPr txBox="1"/>
          <p:nvPr/>
        </p:nvSpPr>
        <p:spPr>
          <a:xfrm>
            <a:off x="1507205" y="1305621"/>
            <a:ext cx="966470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Improvement of program components in the following directions:</a:t>
            </a:r>
          </a:p>
          <a:p>
            <a:pPr marL="457200" indent="-457200" algn="just">
              <a:spcBef>
                <a:spcPts val="1200"/>
              </a:spcBef>
              <a:buAutoNum type="alphaLcParenBoth"/>
            </a:pPr>
            <a:r>
              <a:rPr lang="en-US" sz="2200" dirty="0"/>
              <a:t>ensuring stable cash flow for covering program expenses</a:t>
            </a:r>
            <a:r>
              <a:rPr lang="el-GR" sz="2200" dirty="0"/>
              <a:t> </a:t>
            </a:r>
            <a:endParaRPr lang="en-US" sz="2200" dirty="0"/>
          </a:p>
          <a:p>
            <a:pPr marL="457200" indent="-457200" algn="just">
              <a:spcBef>
                <a:spcPts val="1200"/>
              </a:spcBef>
              <a:buAutoNum type="alphaLcParenBoth"/>
            </a:pPr>
            <a:r>
              <a:rPr lang="en-US" sz="2200" dirty="0"/>
              <a:t>enrichment of the preparation stage with enhanced psychological support, integration of special measures  particularly for younger participants, and the creation of a networking platform for beneficiaries (</a:t>
            </a:r>
            <a:r>
              <a:rPr lang="en-US" sz="2200" dirty="0" err="1"/>
              <a:t>ptp</a:t>
            </a:r>
            <a:r>
              <a:rPr lang="en-US" sz="2200" dirty="0"/>
              <a:t> old and new beneficiaries).</a:t>
            </a:r>
            <a:r>
              <a:rPr lang="el-GR" sz="2200" dirty="0"/>
              <a:t> </a:t>
            </a:r>
            <a:endParaRPr lang="en-US" sz="2200" dirty="0"/>
          </a:p>
          <a:p>
            <a:pPr marL="457200" indent="-457200" algn="just">
              <a:spcBef>
                <a:spcPts val="1200"/>
              </a:spcBef>
              <a:buAutoNum type="alphaLcParenBoth"/>
            </a:pPr>
            <a:r>
              <a:rPr lang="en-US" sz="2200" dirty="0"/>
              <a:t>provision of certificates of completion of transnational mobility and validation of work experience acquired abroad.</a:t>
            </a:r>
          </a:p>
          <a:p>
            <a:pPr algn="just">
              <a:spcBef>
                <a:spcPts val="1800"/>
              </a:spcBef>
            </a:pPr>
            <a:r>
              <a:rPr lang="en-US" sz="2400" b="1" dirty="0" err="1">
                <a:solidFill>
                  <a:srgbClr val="006AA6"/>
                </a:solidFill>
                <a:latin typeface="Qualion-DemiBold"/>
              </a:rPr>
              <a:t>Institutionalisation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 of the Program as a permanent option within mechanisms and policies for NEETs’ labor market integration, linking it with training programs</a:t>
            </a:r>
            <a:r>
              <a:rPr lang="el-GR" sz="2400" b="1" dirty="0">
                <a:solidFill>
                  <a:srgbClr val="006AA6"/>
                </a:solidFill>
                <a:latin typeface="Qualion-DemiBold"/>
              </a:rPr>
              <a:t>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or others Youth Guarantee Schemes, </a:t>
            </a:r>
            <a:r>
              <a:rPr lang="en-US" sz="2200" dirty="0"/>
              <a:t>to strengthen its sustainability and effectiveness</a:t>
            </a:r>
            <a:r>
              <a:rPr lang="en-US" sz="2200" strike="sngStrike" dirty="0"/>
              <a:t>.</a:t>
            </a:r>
            <a:endParaRPr lang="en-US" sz="2000" strike="sngStrik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0BF851-6258-962F-168D-5C30AC466964}"/>
              </a:ext>
            </a:extLst>
          </p:cNvPr>
          <p:cNvSpPr txBox="1"/>
          <p:nvPr/>
        </p:nvSpPr>
        <p:spPr>
          <a:xfrm>
            <a:off x="0" y="313983"/>
            <a:ext cx="12191999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AA6"/>
                </a:solidFill>
                <a:latin typeface="Qualion-DemiBold"/>
              </a:rPr>
              <a:t>Recommendations (2/2)</a:t>
            </a:r>
            <a:endParaRPr lang="en-GB" sz="2800" b="1" dirty="0">
              <a:solidFill>
                <a:srgbClr val="006AA6"/>
              </a:solidFill>
              <a:effectLst/>
              <a:latin typeface="Qualion-DemiBold"/>
              <a:ea typeface="Times New Roman" panose="02020603050405020304" pitchFamily="18" charset="0"/>
              <a:cs typeface="Qualion-DemiBold"/>
            </a:endParaRPr>
          </a:p>
        </p:txBody>
      </p:sp>
      <p:pic>
        <p:nvPicPr>
          <p:cNvPr id="7" name="Γραφικό 6" descr="Σήμα 5 με συμπαγές γέμισμα">
            <a:extLst>
              <a:ext uri="{FF2B5EF4-FFF2-40B4-BE49-F238E27FC236}">
                <a16:creationId xmlns:a16="http://schemas.microsoft.com/office/drawing/2014/main" id="{123FAC5F-79CF-7972-56AC-5425FCBF0F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1181100"/>
            <a:ext cx="914400" cy="914400"/>
          </a:xfrm>
          <a:prstGeom prst="rect">
            <a:avLst/>
          </a:prstGeom>
        </p:spPr>
      </p:pic>
      <p:pic>
        <p:nvPicPr>
          <p:cNvPr id="8" name="Γραφικό 7" descr="Σήμα 6 με συμπαγές γέμισμα">
            <a:extLst>
              <a:ext uri="{FF2B5EF4-FFF2-40B4-BE49-F238E27FC236}">
                <a16:creationId xmlns:a16="http://schemas.microsoft.com/office/drawing/2014/main" id="{76297DCC-6124-E993-6EA3-9668614661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300" y="4279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65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D6871-1B88-3F7D-70AB-3942C1515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DE9890-A34A-1A11-0FED-C9EEC2619445}"/>
              </a:ext>
            </a:extLst>
          </p:cNvPr>
          <p:cNvSpPr txBox="1"/>
          <p:nvPr/>
        </p:nvSpPr>
        <p:spPr>
          <a:xfrm>
            <a:off x="1079501" y="794802"/>
            <a:ext cx="10972800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000" dirty="0"/>
              <a:t>“Move On with ALMA”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was the first implementation of a transnational mobility program in Greece </a:t>
            </a:r>
            <a:r>
              <a:rPr lang="en-US" sz="2000" dirty="0"/>
              <a:t>for NEETs. It served as a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pilot framework for social experimentation and innovation</a:t>
            </a:r>
            <a:r>
              <a:rPr lang="en-US" sz="2000" dirty="0"/>
              <a:t>, so that a phase of integration into the programs of the 2021–2027 period can be supported. </a:t>
            </a:r>
          </a:p>
          <a:p>
            <a:pPr algn="just">
              <a:spcBef>
                <a:spcPts val="600"/>
              </a:spcBef>
            </a:pPr>
            <a:r>
              <a:rPr lang="en-US" sz="2000" dirty="0"/>
              <a:t>Social innovation of the initiative primarily lies in the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use of transnational mobility as a tool for NEETs</a:t>
            </a:r>
            <a:r>
              <a:rPr lang="en-US" sz="2000" dirty="0"/>
              <a:t>, as the target group, and in providing them with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comprehensive support </a:t>
            </a:r>
            <a:r>
              <a:rPr lang="en-US" sz="2000" dirty="0"/>
              <a:t>both before and after the mobility experience.</a:t>
            </a:r>
          </a:p>
          <a:p>
            <a:pPr algn="just">
              <a:spcBef>
                <a:spcPts val="600"/>
              </a:spcBef>
            </a:pPr>
            <a:r>
              <a:rPr lang="en-US" sz="2000" dirty="0"/>
              <a:t>ALMA offered a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valuable experience and opportunity of personal and social empowerment for the participants</a:t>
            </a:r>
            <a:r>
              <a:rPr lang="en-US" sz="2000" dirty="0"/>
              <a:t>. Through structured transnational mobility, guidance, and counseling support, the young NEETs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gained increased self-confidence, enhanced their self-esteem, and developed the ability to collaborate in multicultural environments</a:t>
            </a:r>
            <a:r>
              <a:rPr lang="en-US" sz="2000" dirty="0"/>
              <a:t>. </a:t>
            </a:r>
          </a:p>
          <a:p>
            <a:pPr algn="just">
              <a:spcBef>
                <a:spcPts val="600"/>
              </a:spcBef>
            </a:pPr>
            <a:r>
              <a:rPr lang="en-US" sz="2000" dirty="0"/>
              <a:t>At the same time,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social skills such as extroversion, communication, and empathy </a:t>
            </a:r>
            <a:r>
              <a:rPr lang="en-US" sz="2000" dirty="0"/>
              <a:t>were developed, forming critical foundations for active social inclusion. </a:t>
            </a:r>
          </a:p>
          <a:p>
            <a:pPr algn="just">
              <a:spcBef>
                <a:spcPts val="600"/>
              </a:spcBef>
            </a:pPr>
            <a:r>
              <a:rPr lang="en-US" sz="2000" dirty="0"/>
              <a:t>The engagement of these young people—whether entering employment, participating in education/training programs, or developing social and personal skills—confirms the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social value of the intervention.</a:t>
            </a:r>
            <a:endParaRPr lang="el-GR" sz="2400" b="1" dirty="0">
              <a:solidFill>
                <a:srgbClr val="006AA6"/>
              </a:solidFill>
              <a:latin typeface="Qualion-DemiBol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7BE31A-6ED3-4106-7277-9F25F04E26B1}"/>
              </a:ext>
            </a:extLst>
          </p:cNvPr>
          <p:cNvSpPr txBox="1"/>
          <p:nvPr/>
        </p:nvSpPr>
        <p:spPr>
          <a:xfrm>
            <a:off x="0" y="177284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Takeaways</a:t>
            </a:r>
            <a:endParaRPr lang="el-GR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Γραφικό 9" descr="Μεγέθυνση με συμπαγές γέμισμα">
            <a:extLst>
              <a:ext uri="{FF2B5EF4-FFF2-40B4-BE49-F238E27FC236}">
                <a16:creationId xmlns:a16="http://schemas.microsoft.com/office/drawing/2014/main" id="{48FECB8A-F279-9212-C346-DD7B36AF5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200" y="2336800"/>
            <a:ext cx="914400" cy="914400"/>
          </a:xfrm>
          <a:prstGeom prst="rect">
            <a:avLst/>
          </a:prstGeom>
        </p:spPr>
      </p:pic>
      <p:pic>
        <p:nvPicPr>
          <p:cNvPr id="11" name="Γραφικό 10" descr="Μεγέθυνση με συμπαγές γέμισμα">
            <a:extLst>
              <a:ext uri="{FF2B5EF4-FFF2-40B4-BE49-F238E27FC236}">
                <a16:creationId xmlns:a16="http://schemas.microsoft.com/office/drawing/2014/main" id="{AACEDCDF-FEB7-3321-5D9B-D9C191E4A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" y="977900"/>
            <a:ext cx="914400" cy="914400"/>
          </a:xfrm>
          <a:prstGeom prst="rect">
            <a:avLst/>
          </a:prstGeom>
        </p:spPr>
      </p:pic>
      <p:pic>
        <p:nvPicPr>
          <p:cNvPr id="12" name="Γραφικό 11" descr="Μεγέθυνση με συμπαγές γέμισμα">
            <a:extLst>
              <a:ext uri="{FF2B5EF4-FFF2-40B4-BE49-F238E27FC236}">
                <a16:creationId xmlns:a16="http://schemas.microsoft.com/office/drawing/2014/main" id="{5D91388E-DA36-F483-58E9-1DE766928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900" y="4889500"/>
            <a:ext cx="914400" cy="914400"/>
          </a:xfrm>
          <a:prstGeom prst="rect">
            <a:avLst/>
          </a:prstGeom>
        </p:spPr>
      </p:pic>
      <p:pic>
        <p:nvPicPr>
          <p:cNvPr id="13" name="Γραφικό 12" descr="Μεγέθυνση με συμπαγές γέμισμα">
            <a:extLst>
              <a:ext uri="{FF2B5EF4-FFF2-40B4-BE49-F238E27FC236}">
                <a16:creationId xmlns:a16="http://schemas.microsoft.com/office/drawing/2014/main" id="{0D35A0FC-D347-2FE8-CDC7-5D16050E46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1300" y="5842000"/>
            <a:ext cx="914400" cy="914400"/>
          </a:xfrm>
          <a:prstGeom prst="rect">
            <a:avLst/>
          </a:prstGeom>
        </p:spPr>
      </p:pic>
      <p:pic>
        <p:nvPicPr>
          <p:cNvPr id="14" name="Γραφικό 13" descr="Μεγέθυνση με συμπαγές γέμισμα">
            <a:extLst>
              <a:ext uri="{FF2B5EF4-FFF2-40B4-BE49-F238E27FC236}">
                <a16:creationId xmlns:a16="http://schemas.microsoft.com/office/drawing/2014/main" id="{B7D2D6E7-0FC5-A4D0-7DD1-8485AC9DE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500" y="33909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33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C13199-47DD-F248-0387-6D9493975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D81B0E-3B94-CD77-4B13-8CE95872FB7E}"/>
              </a:ext>
            </a:extLst>
          </p:cNvPr>
          <p:cNvSpPr txBox="1"/>
          <p:nvPr/>
        </p:nvSpPr>
        <p:spPr>
          <a:xfrm>
            <a:off x="0" y="328136"/>
            <a:ext cx="12192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6AA6"/>
                </a:solidFill>
                <a:latin typeface="Qualion-DemiBold"/>
              </a:rPr>
              <a:t>The continuation of ALMA is of particular importance,</a:t>
            </a:r>
          </a:p>
          <a:p>
            <a:pPr algn="ctr"/>
            <a:r>
              <a:rPr lang="en-US" sz="2400" dirty="0"/>
              <a:t> as it has demonstrated its effectiveness in enhancing employability and social inclusion of NEET youth through an innovative transnational intervention. </a:t>
            </a:r>
          </a:p>
        </p:txBody>
      </p:sp>
      <p:graphicFrame>
        <p:nvGraphicFramePr>
          <p:cNvPr id="8" name="TextBox 2">
            <a:extLst>
              <a:ext uri="{FF2B5EF4-FFF2-40B4-BE49-F238E27FC236}">
                <a16:creationId xmlns:a16="http://schemas.microsoft.com/office/drawing/2014/main" id="{EC37E6B2-EF41-7858-133D-58845E43D3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4776608"/>
              </p:ext>
            </p:extLst>
          </p:nvPr>
        </p:nvGraphicFramePr>
        <p:xfrm>
          <a:off x="436322" y="2832100"/>
          <a:ext cx="11565178" cy="325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reeform 8">
            <a:extLst>
              <a:ext uri="{FF2B5EF4-FFF2-40B4-BE49-F238E27FC236}">
                <a16:creationId xmlns:a16="http://schemas.microsoft.com/office/drawing/2014/main" id="{A3EF8F19-C10F-4E78-3702-CC171C1060C0}"/>
              </a:ext>
            </a:extLst>
          </p:cNvPr>
          <p:cNvSpPr/>
          <p:nvPr/>
        </p:nvSpPr>
        <p:spPr>
          <a:xfrm>
            <a:off x="5095878" y="1832906"/>
            <a:ext cx="2257422" cy="1430994"/>
          </a:xfrm>
          <a:custGeom>
            <a:avLst/>
            <a:gdLst/>
            <a:ahLst/>
            <a:cxnLst/>
            <a:rect l="l" t="t" r="r" b="b"/>
            <a:pathLst>
              <a:path w="5788560" h="4647154">
                <a:moveTo>
                  <a:pt x="0" y="0"/>
                </a:moveTo>
                <a:lnTo>
                  <a:pt x="5788561" y="0"/>
                </a:lnTo>
                <a:lnTo>
                  <a:pt x="5788561" y="4647155"/>
                </a:lnTo>
                <a:lnTo>
                  <a:pt x="0" y="46471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88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ECAB0-0C7F-51C6-FDE6-56EA77868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46D51D-EA4C-FA71-6B3B-AA1FAF6C4FA6}"/>
              </a:ext>
            </a:extLst>
          </p:cNvPr>
          <p:cNvSpPr txBox="1"/>
          <p:nvPr/>
        </p:nvSpPr>
        <p:spPr>
          <a:xfrm>
            <a:off x="0" y="367144"/>
            <a:ext cx="12191999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AA6"/>
                </a:solidFill>
                <a:effectLst/>
                <a:latin typeface="Qualion-DemiBold"/>
                <a:ea typeface="Times New Roman" panose="02020603050405020304" pitchFamily="18" charset="0"/>
                <a:cs typeface="Qualion-DemiBold"/>
              </a:rPr>
              <a:t>Program “MOVE ON WITH  ALMA”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49A77FCF-D3F2-BC4C-A5F7-B063DBB6295E}"/>
              </a:ext>
            </a:extLst>
          </p:cNvPr>
          <p:cNvSpPr/>
          <p:nvPr/>
        </p:nvSpPr>
        <p:spPr>
          <a:xfrm>
            <a:off x="4047104" y="1022554"/>
            <a:ext cx="3578222" cy="2406445"/>
          </a:xfrm>
          <a:custGeom>
            <a:avLst/>
            <a:gdLst/>
            <a:ahLst/>
            <a:cxnLst/>
            <a:rect l="l" t="t" r="r" b="b"/>
            <a:pathLst>
              <a:path w="5788560" h="4647154">
                <a:moveTo>
                  <a:pt x="0" y="0"/>
                </a:moveTo>
                <a:lnTo>
                  <a:pt x="5788561" y="0"/>
                </a:lnTo>
                <a:lnTo>
                  <a:pt x="5788561" y="4647155"/>
                </a:lnTo>
                <a:lnTo>
                  <a:pt x="0" y="4647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FF43F5-5F0B-E8D2-B9D4-EB1158C669EA}"/>
              </a:ext>
            </a:extLst>
          </p:cNvPr>
          <p:cNvSpPr txBox="1"/>
          <p:nvPr/>
        </p:nvSpPr>
        <p:spPr>
          <a:xfrm>
            <a:off x="1799304" y="3429000"/>
            <a:ext cx="833775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evaluation confirmed that participation in the program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significantly strengthens soft skills</a:t>
            </a:r>
            <a:r>
              <a:rPr lang="en-US" sz="2400" dirty="0"/>
              <a:t>. </a:t>
            </a:r>
          </a:p>
          <a:p>
            <a:pPr algn="ctr"/>
            <a:r>
              <a:rPr lang="en-US" sz="2400" dirty="0"/>
              <a:t>While the impact in employability may not be immediately visible, transnational mobility fosters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profound personal growth enriching their perspectives and behaviors</a:t>
            </a:r>
            <a:r>
              <a:rPr lang="en-US" sz="2400" dirty="0"/>
              <a:t>. Beyond professional orientation, it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enhances adaptability, communication, intercultural competence, and resilience—ultimately shaping participants’ confidence, autonomy, and outlook.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284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FCDECF-5335-7429-6958-41F22C46DD92}"/>
              </a:ext>
            </a:extLst>
          </p:cNvPr>
          <p:cNvSpPr txBox="1"/>
          <p:nvPr/>
        </p:nvSpPr>
        <p:spPr>
          <a:xfrm>
            <a:off x="0" y="367144"/>
            <a:ext cx="12191999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AA6"/>
                </a:solidFill>
                <a:effectLst/>
                <a:latin typeface="Qualion-DemiBold"/>
                <a:ea typeface="Times New Roman" panose="02020603050405020304" pitchFamily="18" charset="0"/>
                <a:cs typeface="Qualion-DemiBold"/>
              </a:rPr>
              <a:t>ALMA – Beyond Evaluation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8CCF08-F342-D4CF-44A4-70C5BD1C763E}"/>
              </a:ext>
            </a:extLst>
          </p:cNvPr>
          <p:cNvSpPr txBox="1"/>
          <p:nvPr/>
        </p:nvSpPr>
        <p:spPr>
          <a:xfrm>
            <a:off x="762000" y="1019939"/>
            <a:ext cx="10947400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800" b="1" dirty="0"/>
              <a:t>Social value</a:t>
            </a:r>
            <a:r>
              <a:rPr lang="en-US" sz="2800" dirty="0"/>
              <a:t>: 		Tangible gains in self-confidence, adaptability, 				communication &amp; intercultural skills.</a:t>
            </a:r>
            <a:endParaRPr lang="en-US" sz="2800" b="1" dirty="0"/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800" b="1" dirty="0"/>
              <a:t>Scaling up</a:t>
            </a:r>
            <a:r>
              <a:rPr lang="en-US" sz="2800" dirty="0"/>
              <a:t>: 		From pilot to wider regional roll-out (3 pilot 					regions to follow).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800" b="1" dirty="0" err="1"/>
              <a:t>Institutionalisation</a:t>
            </a:r>
            <a:r>
              <a:rPr lang="en-US" sz="2800" dirty="0"/>
              <a:t>: 	Embedding ALMA in ESF+ &amp; Youth Guarantee 				frameworks.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800" b="1" dirty="0"/>
              <a:t>Enhanced design</a:t>
            </a:r>
            <a:r>
              <a:rPr lang="en-US" sz="2800" dirty="0"/>
              <a:t>: 	Stronger preparation, full cost coverage, 					validated skills.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800" b="1" dirty="0"/>
              <a:t>Partnerships</a:t>
            </a:r>
            <a:r>
              <a:rPr lang="en-US" sz="2800" dirty="0"/>
              <a:t>: 		Deeper cooperation with municipalities, 					NGOs 	working with NEETs&amp; employers.</a:t>
            </a:r>
          </a:p>
          <a:p>
            <a:pPr marL="285750" indent="-285750"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2800" b="1" dirty="0"/>
              <a:t>Sustainability</a:t>
            </a:r>
            <a:r>
              <a:rPr lang="en-US" sz="2800" dirty="0"/>
              <a:t>: 		Secured funding and networks for lasting 					social impact.</a:t>
            </a:r>
          </a:p>
        </p:txBody>
      </p:sp>
    </p:spTree>
    <p:extLst>
      <p:ext uri="{BB962C8B-B14F-4D97-AF65-F5344CB8AC3E}">
        <p14:creationId xmlns:p14="http://schemas.microsoft.com/office/powerpoint/2010/main" val="2718072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FEB9C3-218F-742F-D0AF-3679078F3E6B}"/>
              </a:ext>
            </a:extLst>
          </p:cNvPr>
          <p:cNvPicPr/>
          <p:nvPr/>
        </p:nvPicPr>
        <p:blipFill rotWithShape="1">
          <a:blip r:embed="rId3"/>
          <a:srcRect b="9960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3DDF32-E76C-ACE5-8014-250A4D805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73" y="489781"/>
            <a:ext cx="2835194" cy="1375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FCB881-7536-916E-09E4-2097FFFC9F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015" y="634581"/>
            <a:ext cx="2524618" cy="11119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72F60E-687D-CB2B-A6D5-9397AF181923}"/>
              </a:ext>
            </a:extLst>
          </p:cNvPr>
          <p:cNvSpPr txBox="1"/>
          <p:nvPr/>
        </p:nvSpPr>
        <p:spPr>
          <a:xfrm>
            <a:off x="337351" y="2022428"/>
            <a:ext cx="11748264" cy="38164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en-US" sz="4400" b="1" dirty="0">
                <a:solidFill>
                  <a:schemeClr val="bg1"/>
                </a:solidFill>
                <a:latin typeface="Qualion DemiBold" pitchFamily="2" charset="77"/>
              </a:rPr>
              <a:t>T</a:t>
            </a:r>
            <a:r>
              <a:rPr lang="en-GB" sz="4400" b="1" dirty="0">
                <a:solidFill>
                  <a:schemeClr val="bg1"/>
                </a:solidFill>
                <a:latin typeface="Qualion DemiBold" pitchFamily="2" charset="77"/>
              </a:rPr>
              <a:t>hank You!</a:t>
            </a:r>
          </a:p>
          <a:p>
            <a:pPr algn="ctr" fontAlgn="base"/>
            <a:r>
              <a:rPr lang="en-GB" sz="4400" b="1" dirty="0">
                <a:solidFill>
                  <a:schemeClr val="bg1"/>
                </a:solidFill>
                <a:latin typeface="Qualion DemiBold" pitchFamily="2" charset="77"/>
              </a:rPr>
              <a:t>on behalf of the Greek ALMA Team</a:t>
            </a:r>
          </a:p>
          <a:p>
            <a:pPr fontAlgn="base"/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fontAlgn="base"/>
            <a:endParaRPr lang="en-US" sz="16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fontAlgn="base"/>
            <a:endParaRPr lang="en-US" sz="16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fontAlgn="base"/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fontAlgn="base"/>
            <a:endParaRPr lang="en-US" sz="1600" b="1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fontAlgn="base"/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fontAlgn="base"/>
            <a:r>
              <a:rPr lang="en-US" sz="1600" b="1" dirty="0">
                <a:solidFill>
                  <a:schemeClr val="bg1"/>
                </a:solidFill>
                <a:latin typeface="Qualion DemiBold" pitchFamily="2" charset="77"/>
              </a:rPr>
              <a:t>                                                            HELLENIC REPUBLIC</a:t>
            </a:r>
            <a:br>
              <a:rPr lang="el-GR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                                         </a:t>
            </a:r>
            <a:r>
              <a:rPr lang="en-US" sz="1600" b="1" dirty="0">
                <a:solidFill>
                  <a:schemeClr val="bg1"/>
                </a:solidFill>
                <a:latin typeface="Qualion DemiBold" pitchFamily="2" charset="77"/>
              </a:rPr>
              <a:t>MINISTRY OF LABOUR AND SOCIAL SECURITY                                                EXECUTIVE UNIT ESPA</a:t>
            </a:r>
            <a:br>
              <a:rPr lang="en-US" sz="1600" b="1" dirty="0">
                <a:solidFill>
                  <a:schemeClr val="bg1"/>
                </a:solidFill>
                <a:latin typeface="Qualion DemiBold" pitchFamily="2" charset="77"/>
              </a:rPr>
            </a:br>
            <a:endParaRPr lang="en-US" sz="1600" b="1" dirty="0">
              <a:solidFill>
                <a:schemeClr val="bg1"/>
              </a:solidFill>
              <a:latin typeface="Qualion DemiBold" pitchFamily="2" charset="77"/>
            </a:endParaRPr>
          </a:p>
          <a:p>
            <a:pPr fontAlgn="base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endParaRPr lang="en-GB" sz="4400" b="1" dirty="0">
              <a:solidFill>
                <a:schemeClr val="bg1"/>
              </a:solidFill>
              <a:latin typeface="Qualion DemiBold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F1DBB5-4647-C6CF-7112-CDE3743F190B}"/>
              </a:ext>
            </a:extLst>
          </p:cNvPr>
          <p:cNvSpPr/>
          <p:nvPr/>
        </p:nvSpPr>
        <p:spPr>
          <a:xfrm>
            <a:off x="482336" y="5721069"/>
            <a:ext cx="2414614" cy="641894"/>
          </a:xfrm>
          <a:prstGeom prst="rect">
            <a:avLst/>
          </a:prstGeom>
          <a:solidFill>
            <a:srgbClr val="006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10427-95AA-216F-9AA3-64218283F0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5403" y="5838857"/>
            <a:ext cx="2742373" cy="747081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6279307A-5222-9469-6AF8-0F1A176CD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7911" y="3930642"/>
            <a:ext cx="703062" cy="73551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3F34BCB-00AB-E6DE-24BB-047AA8FB9E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16534" y="4024259"/>
            <a:ext cx="962841" cy="64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4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32437-ED96-F53F-118C-3E0AF5152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A98147-3A76-640D-289F-3D8ABC99C4FB}"/>
              </a:ext>
            </a:extLst>
          </p:cNvPr>
          <p:cNvSpPr txBox="1"/>
          <p:nvPr/>
        </p:nvSpPr>
        <p:spPr>
          <a:xfrm>
            <a:off x="0" y="367144"/>
            <a:ext cx="12191999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AA6"/>
                </a:solidFill>
                <a:effectLst/>
                <a:latin typeface="Qualion-DemiBold"/>
                <a:ea typeface="Times New Roman" panose="02020603050405020304" pitchFamily="18" charset="0"/>
                <a:cs typeface="Qualion-DemiBold"/>
              </a:rPr>
              <a:t>Program “MOVE ON WITH  ALMA”  at a glance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210CD-DD1C-53FD-9FAD-126D24246E62}"/>
              </a:ext>
            </a:extLst>
          </p:cNvPr>
          <p:cNvSpPr txBox="1"/>
          <p:nvPr/>
        </p:nvSpPr>
        <p:spPr>
          <a:xfrm>
            <a:off x="4343400" y="1558931"/>
            <a:ext cx="74174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Aim of the Program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dirty="0"/>
              <a:t>To strengthen social inclusion by promoting access to employment and/or education and training, and by empowering young people who are not in education, employment, or training (NEETs), through transnational mobility.</a:t>
            </a:r>
          </a:p>
          <a:p>
            <a:endParaRPr lang="en-US" sz="1600" b="1" dirty="0"/>
          </a:p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Main goal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dirty="0"/>
              <a:t>To enhance  young NEETs by focusing on improving their skills,</a:t>
            </a:r>
            <a:r>
              <a:rPr lang="el-GR" sz="2400" dirty="0"/>
              <a:t> </a:t>
            </a:r>
            <a:r>
              <a:rPr lang="en-US" sz="2400" dirty="0"/>
              <a:t>Soft as well as Hard, acquiring new experiences and promoting their entrance into the labor market by avoiding social exclusion.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8144F6E5-4575-C2AC-3E00-FFF3C42EB516}"/>
              </a:ext>
            </a:extLst>
          </p:cNvPr>
          <p:cNvSpPr/>
          <p:nvPr/>
        </p:nvSpPr>
        <p:spPr>
          <a:xfrm>
            <a:off x="625478" y="1655106"/>
            <a:ext cx="3578222" cy="2523194"/>
          </a:xfrm>
          <a:custGeom>
            <a:avLst/>
            <a:gdLst/>
            <a:ahLst/>
            <a:cxnLst/>
            <a:rect l="l" t="t" r="r" b="b"/>
            <a:pathLst>
              <a:path w="5788560" h="4647154">
                <a:moveTo>
                  <a:pt x="0" y="0"/>
                </a:moveTo>
                <a:lnTo>
                  <a:pt x="5788561" y="0"/>
                </a:lnTo>
                <a:lnTo>
                  <a:pt x="5788561" y="4647155"/>
                </a:lnTo>
                <a:lnTo>
                  <a:pt x="0" y="4647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E03A6-625E-7C14-5531-63D02943C134}"/>
              </a:ext>
            </a:extLst>
          </p:cNvPr>
          <p:cNvSpPr txBox="1"/>
          <p:nvPr/>
        </p:nvSpPr>
        <p:spPr>
          <a:xfrm>
            <a:off x="647700" y="5202535"/>
            <a:ext cx="11074400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	Core activities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: 	</a:t>
            </a:r>
            <a:r>
              <a:rPr lang="en-US" sz="2800" dirty="0"/>
              <a:t>(a) preparation and empowerment </a:t>
            </a:r>
          </a:p>
          <a:p>
            <a:r>
              <a:rPr lang="en-US" sz="2800" dirty="0"/>
              <a:t>				(b) transnational mobility </a:t>
            </a:r>
          </a:p>
          <a:p>
            <a:r>
              <a:rPr lang="en-US" sz="2800" dirty="0"/>
              <a:t>				(c) follow-up/support after return</a:t>
            </a:r>
          </a:p>
        </p:txBody>
      </p:sp>
    </p:spTree>
    <p:extLst>
      <p:ext uri="{BB962C8B-B14F-4D97-AF65-F5344CB8AC3E}">
        <p14:creationId xmlns:p14="http://schemas.microsoft.com/office/powerpoint/2010/main" val="122428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9CE357-23BF-5A9B-33B9-5C311F5558A6}"/>
              </a:ext>
            </a:extLst>
          </p:cNvPr>
          <p:cNvSpPr txBox="1"/>
          <p:nvPr/>
        </p:nvSpPr>
        <p:spPr>
          <a:xfrm>
            <a:off x="710903" y="2682209"/>
            <a:ext cx="6985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defRPr/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17 young people took part in the transnational mobility phase</a:t>
            </a:r>
            <a:r>
              <a:rPr lang="en-US" sz="2400" b="1" dirty="0">
                <a:solidFill>
                  <a:srgbClr val="004AAD"/>
                </a:solidFill>
                <a:ea typeface="Raleway Bold"/>
                <a:cs typeface="Raleway Bold"/>
                <a:sym typeface="Raleway Bold"/>
              </a:rPr>
              <a:t>,</a:t>
            </a:r>
            <a:r>
              <a:rPr lang="en-US" sz="24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 being placed for two months in supervised work-experience positions in Berlin.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AF0374-08FA-DB7F-ECF0-1AC5388DABF2}"/>
              </a:ext>
            </a:extLst>
          </p:cNvPr>
          <p:cNvSpPr txBox="1"/>
          <p:nvPr/>
        </p:nvSpPr>
        <p:spPr>
          <a:xfrm>
            <a:off x="698500" y="4266793"/>
            <a:ext cx="10896600" cy="23852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Their adaptation to the foreign country was supported by guidance from specialized professionals, who facilitated their smooth integration into both work and social environments. </a:t>
            </a:r>
          </a:p>
          <a:p>
            <a:pPr marL="342900" lvl="0" indent="-342900" algn="just">
              <a:spcBef>
                <a:spcPts val="600"/>
              </a:spcBef>
              <a:buClr>
                <a:schemeClr val="accent2">
                  <a:lumMod val="75000"/>
                </a:schemeClr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Upon their return, follow-up and mentoring provided ensured that the acquired skills were contextualized for labor market integration</a:t>
            </a:r>
            <a:r>
              <a:rPr lang="el-GR" sz="24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or they participated in education/training or working experience </a:t>
            </a:r>
            <a:r>
              <a:rPr lang="en-US" sz="2400" dirty="0" err="1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programmes</a:t>
            </a:r>
            <a:r>
              <a:rPr lang="en-US" sz="24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.</a:t>
            </a:r>
            <a:endParaRPr lang="el-GR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B7F9A-E60F-9FB6-9400-B95ACE81412D}"/>
              </a:ext>
            </a:extLst>
          </p:cNvPr>
          <p:cNvSpPr txBox="1"/>
          <p:nvPr/>
        </p:nvSpPr>
        <p:spPr>
          <a:xfrm>
            <a:off x="0" y="367145"/>
            <a:ext cx="12191999" cy="4924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AA6"/>
                </a:solidFill>
                <a:effectLst/>
                <a:latin typeface="Qualion-DemiBold"/>
                <a:ea typeface="Times New Roman" panose="02020603050405020304" pitchFamily="18" charset="0"/>
                <a:cs typeface="Qualion-DemiBold"/>
              </a:rPr>
              <a:t>Program “MOVE ON WITH  ALMA”  at a glance</a:t>
            </a:r>
          </a:p>
        </p:txBody>
      </p:sp>
      <p:pic>
        <p:nvPicPr>
          <p:cNvPr id="1026" name="Picture 2" descr="Berlin city skyline Royalty Free Vector Image - VectorStock">
            <a:extLst>
              <a:ext uri="{FF2B5EF4-FFF2-40B4-BE49-F238E27FC236}">
                <a16:creationId xmlns:a16="http://schemas.microsoft.com/office/drawing/2014/main" id="{F2E39628-F045-2E05-89BA-9F819358C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17003"/>
          <a:stretch>
            <a:fillRect/>
          </a:stretch>
        </p:blipFill>
        <p:spPr bwMode="auto">
          <a:xfrm>
            <a:off x="8315324" y="2378050"/>
            <a:ext cx="2771775" cy="16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0451FB-0571-1775-D743-43D598134BEF}"/>
              </a:ext>
            </a:extLst>
          </p:cNvPr>
          <p:cNvSpPr txBox="1"/>
          <p:nvPr/>
        </p:nvSpPr>
        <p:spPr>
          <a:xfrm>
            <a:off x="622300" y="1213535"/>
            <a:ext cx="110363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en-US" sz="28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In total,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30 young people from the Region of Eastern Macedonia and Thrace participated in the Project</a:t>
            </a:r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ea typeface="Raleway Bold"/>
                <a:cs typeface="Raleway Bold"/>
                <a:sym typeface="Raleway Bold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853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E70DF-F872-1773-93D3-31F31812BDE8}"/>
              </a:ext>
            </a:extLst>
          </p:cNvPr>
          <p:cNvSpPr txBox="1"/>
          <p:nvPr/>
        </p:nvSpPr>
        <p:spPr>
          <a:xfrm>
            <a:off x="0" y="265544"/>
            <a:ext cx="12192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6AA6"/>
                </a:solidFill>
                <a:effectLst/>
                <a:latin typeface="Qualion-DemiBold"/>
                <a:ea typeface="Times New Roman" panose="02020603050405020304" pitchFamily="18" charset="0"/>
                <a:cs typeface="Qualion-DemiBold"/>
              </a:rPr>
              <a:t>Evaluation Methodology</a:t>
            </a:r>
          </a:p>
          <a:p>
            <a:pPr algn="ctr"/>
            <a:r>
              <a:rPr lang="en-US" sz="1600" b="1" dirty="0">
                <a:solidFill>
                  <a:srgbClr val="006AA6"/>
                </a:solidFill>
                <a:effectLst/>
                <a:latin typeface="Qualion-DemiBold"/>
                <a:ea typeface="Times New Roman" panose="02020603050405020304" pitchFamily="18" charset="0"/>
                <a:cs typeface="Qualion-DemiBold"/>
              </a:rPr>
              <a:t>Undertaken by SED Consultants P.C,</a:t>
            </a:r>
          </a:p>
          <a:p>
            <a:pPr algn="ctr"/>
            <a:r>
              <a:rPr lang="en-US" sz="1600" b="1" dirty="0">
                <a:solidFill>
                  <a:srgbClr val="006AA6"/>
                </a:solidFill>
                <a:effectLst/>
                <a:latin typeface="Qualion-DemiBold"/>
                <a:ea typeface="Times New Roman" panose="02020603050405020304" pitchFamily="18" charset="0"/>
                <a:cs typeface="Qualion-DemiBold"/>
              </a:rPr>
              <a:t>from December 2024 to early March 2025</a:t>
            </a:r>
            <a:endParaRPr lang="en-GB" sz="3200" b="1" dirty="0">
              <a:solidFill>
                <a:srgbClr val="006AA6"/>
              </a:solidFill>
              <a:effectLst/>
              <a:latin typeface="Qualion-DemiBold"/>
              <a:ea typeface="Times New Roman" panose="02020603050405020304" pitchFamily="18" charset="0"/>
              <a:cs typeface="Qualion-Demi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9CE357-23BF-5A9B-33B9-5C311F5558A6}"/>
              </a:ext>
            </a:extLst>
          </p:cNvPr>
          <p:cNvSpPr txBox="1"/>
          <p:nvPr/>
        </p:nvSpPr>
        <p:spPr>
          <a:xfrm>
            <a:off x="158982" y="1507563"/>
            <a:ext cx="5352817" cy="49705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The criteria used in the present evaluation are the revised DAC criteria (2019) </a:t>
            </a:r>
            <a:r>
              <a:rPr lang="en-US" sz="2400" dirty="0">
                <a:solidFill>
                  <a:srgbClr val="000000"/>
                </a:solidFill>
                <a:sym typeface="Raleway Bold"/>
              </a:rPr>
              <a:t>widely used by the OECD- </a:t>
            </a:r>
            <a:r>
              <a:rPr lang="en-US" sz="2400" i="1" dirty="0">
                <a:solidFill>
                  <a:srgbClr val="000000"/>
                </a:solidFill>
                <a:sym typeface="Raleway Bold"/>
              </a:rPr>
              <a:t>Development Assistance Committee (DAC)</a:t>
            </a:r>
            <a:r>
              <a:rPr lang="en-US" sz="2400" dirty="0">
                <a:solidFill>
                  <a:srgbClr val="000000"/>
                </a:solidFill>
                <a:sym typeface="Raleway"/>
              </a:rPr>
              <a:t>: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Relevance of scope and activities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Appropriateness of design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Effectiveness of activities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Efficiency of resources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Added value</a:t>
            </a:r>
          </a:p>
          <a:p>
            <a:pPr marL="457200" indent="-45720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7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Potential Sustainability</a:t>
            </a:r>
            <a:endParaRPr lang="fr-FR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431613-EE09-514F-16E1-30CEF8E6E053}"/>
              </a:ext>
            </a:extLst>
          </p:cNvPr>
          <p:cNvSpPr txBox="1"/>
          <p:nvPr/>
        </p:nvSpPr>
        <p:spPr>
          <a:xfrm>
            <a:off x="5711188" y="1507563"/>
            <a:ext cx="6097772" cy="5007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>
              <a:lnSpc>
                <a:spcPts val="3766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The methodology includes:</a:t>
            </a:r>
          </a:p>
          <a:p>
            <a:pPr marL="457200" indent="-457200" algn="r">
              <a:lnSpc>
                <a:spcPts val="3766"/>
              </a:lnSpc>
              <a:spcBef>
                <a:spcPct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Design of the evaluation matrix </a:t>
            </a:r>
          </a:p>
          <a:p>
            <a:pPr marL="457200" indent="-457200" algn="r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Data collection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(desk analysis and field survey addressed to the 17 participants in the mobility </a:t>
            </a:r>
            <a:r>
              <a:rPr lang="en-US" sz="2000" b="1" i="1" dirty="0">
                <a:solidFill>
                  <a:schemeClr val="accent5">
                    <a:lumMod val="75000"/>
                  </a:schemeClr>
                </a:solidFill>
                <a:sym typeface="Raleway Bold"/>
              </a:rPr>
              <a:t>phase)</a:t>
            </a:r>
          </a:p>
          <a:p>
            <a:pPr marL="457200" indent="-457200" algn="r">
              <a:lnSpc>
                <a:spcPts val="3766"/>
              </a:lnSpc>
              <a:spcBef>
                <a:spcPct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 ▪ Data management and preparation</a:t>
            </a:r>
          </a:p>
          <a:p>
            <a:pPr marL="457200" indent="-457200" algn="r">
              <a:lnSpc>
                <a:spcPts val="3766"/>
              </a:lnSpc>
              <a:spcBef>
                <a:spcPct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Data analysis</a:t>
            </a:r>
          </a:p>
          <a:p>
            <a:pPr marL="457200" indent="-457200" algn="r">
              <a:lnSpc>
                <a:spcPts val="3766"/>
              </a:lnSpc>
              <a:spcBef>
                <a:spcPct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 ▪ Reporting</a:t>
            </a:r>
          </a:p>
          <a:p>
            <a:pPr marL="457200" indent="-457200" algn="r">
              <a:lnSpc>
                <a:spcPts val="3766"/>
              </a:lnSpc>
              <a:spcBef>
                <a:spcPct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Use of results for synthesis</a:t>
            </a:r>
          </a:p>
          <a:p>
            <a:pPr marL="457200" indent="-457200" algn="r">
              <a:lnSpc>
                <a:spcPts val="3766"/>
              </a:lnSpc>
              <a:spcBef>
                <a:spcPct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ea typeface="Raleway Bold"/>
                <a:cs typeface="Raleway Bold"/>
                <a:sym typeface="Raleway Bold"/>
              </a:rPr>
              <a:t>Assessment – Evaluation</a:t>
            </a:r>
          </a:p>
        </p:txBody>
      </p:sp>
    </p:spTree>
    <p:extLst>
      <p:ext uri="{BB962C8B-B14F-4D97-AF65-F5344CB8AC3E}">
        <p14:creationId xmlns:p14="http://schemas.microsoft.com/office/powerpoint/2010/main" val="883996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9321E-1FF8-6C7B-9882-AE0567674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9D2072-6E2E-C4F1-0345-ECE5CFB4C968}"/>
              </a:ext>
            </a:extLst>
          </p:cNvPr>
          <p:cNvSpPr txBox="1"/>
          <p:nvPr/>
        </p:nvSpPr>
        <p:spPr>
          <a:xfrm>
            <a:off x="0" y="225083"/>
            <a:ext cx="12191999" cy="498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AA6"/>
                </a:solidFill>
                <a:latin typeface="Qualion-DemiBold"/>
                <a:ea typeface="Times New Roman" panose="02020603050405020304" pitchFamily="18" charset="0"/>
                <a:cs typeface="Qualion-DemiBold"/>
              </a:rPr>
              <a:t>Key Achievements</a:t>
            </a:r>
            <a:endParaRPr lang="en-GB" sz="3200" b="1" dirty="0">
              <a:solidFill>
                <a:srgbClr val="006AA6"/>
              </a:solidFill>
              <a:effectLst/>
              <a:latin typeface="Qualion-DemiBold"/>
              <a:ea typeface="Times New Roman" panose="02020603050405020304" pitchFamily="18" charset="0"/>
              <a:cs typeface="Qualion-D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AECEAC-C4D1-C9F1-731F-D05B5C5ECDE2}"/>
              </a:ext>
            </a:extLst>
          </p:cNvPr>
          <p:cNvSpPr txBox="1"/>
          <p:nvPr/>
        </p:nvSpPr>
        <p:spPr>
          <a:xfrm>
            <a:off x="320135" y="781286"/>
            <a:ext cx="11351165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Qualion-DemiBold"/>
              </a:rPr>
              <a:t>91%</a:t>
            </a:r>
            <a:r>
              <a:rPr lang="en-US" sz="2400" b="1" dirty="0">
                <a:solidFill>
                  <a:srgbClr val="004AAD"/>
                </a:solidFill>
              </a:rPr>
              <a:t> 	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benefited significantly from the transnational mobility </a:t>
            </a:r>
            <a:r>
              <a:rPr lang="en-US" sz="2000" dirty="0"/>
              <a:t>(55% considered the 	experience of living abroad particularly valuable, 36% gained substantial benefits from acquiring 	work experience in a European country)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Qualion-DemiBold"/>
              </a:rPr>
              <a:t>72%</a:t>
            </a:r>
            <a:r>
              <a:rPr lang="en-US" sz="2400" b="1" dirty="0">
                <a:solidFill>
                  <a:srgbClr val="004AAD"/>
                </a:solidFill>
              </a:rPr>
              <a:t> 	</a:t>
            </a:r>
            <a:r>
              <a:rPr lang="en-US" sz="2000" dirty="0"/>
              <a:t>found the experience gained from the </a:t>
            </a:r>
            <a:r>
              <a:rPr lang="en-US" sz="2000" b="1" dirty="0">
                <a:solidFill>
                  <a:srgbClr val="006AA6"/>
                </a:solidFill>
                <a:latin typeface="Qualion-DemiBold"/>
              </a:rPr>
              <a:t>supervised work placement </a:t>
            </a:r>
            <a:r>
              <a:rPr lang="en-US" sz="2000" dirty="0"/>
              <a:t>abroad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particularly 	useful </a:t>
            </a:r>
            <a:r>
              <a:rPr lang="en-US" sz="2000" dirty="0"/>
              <a:t>(91% adding those reporting “quite useful”)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Qualion-DemiBold"/>
              </a:rPr>
              <a:t>63%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004AAD"/>
                </a:solidFill>
              </a:rPr>
              <a:t>	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expressed high satisfaction </a:t>
            </a:r>
            <a:r>
              <a:rPr lang="en-US" sz="2000" dirty="0"/>
              <a:t>(very or extremely satisfied)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with their participation </a:t>
            </a:r>
            <a:r>
              <a:rPr lang="en-US" sz="2000" dirty="0"/>
              <a:t>in 	the Program (100% adding those reporting “quite satisfied” )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Qualion-DemiBold"/>
              </a:rPr>
              <a:t>64%</a:t>
            </a:r>
            <a:r>
              <a:rPr lang="en-US" sz="2400" b="1" dirty="0">
                <a:solidFill>
                  <a:srgbClr val="004AAD"/>
                </a:solidFill>
              </a:rPr>
              <a:t> 	</a:t>
            </a:r>
            <a:r>
              <a:rPr lang="en-US" sz="2000" dirty="0"/>
              <a:t>reported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increased extroversion and self-confidence </a:t>
            </a:r>
            <a:r>
              <a:rPr lang="en-US" sz="2000" dirty="0"/>
              <a:t>as a result of living and gaining 	work experience abroad.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Qualion-DemiBold"/>
              </a:rPr>
              <a:t>73%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004AAD"/>
                </a:solidFill>
              </a:rPr>
              <a:t>	</a:t>
            </a:r>
            <a:r>
              <a:rPr lang="en-US" sz="2000" dirty="0"/>
              <a:t>reported an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improvement in job-search skills</a:t>
            </a:r>
            <a:r>
              <a:rPr lang="en-US" sz="2000" b="1" dirty="0">
                <a:solidFill>
                  <a:srgbClr val="004AAD"/>
                </a:solidFill>
              </a:rPr>
              <a:t> </a:t>
            </a:r>
            <a:r>
              <a:rPr lang="en-US" sz="2000" dirty="0"/>
              <a:t>after participating in the Program (41% 	got employed immediately upon returning,18% participated in a training or education 	program)</a:t>
            </a:r>
            <a:endParaRPr lang="el-GR" sz="2000" dirty="0"/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Qualion-DemiBold"/>
              </a:rPr>
              <a:t>45%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>
                <a:solidFill>
                  <a:srgbClr val="004AAD"/>
                </a:solidFill>
              </a:rPr>
              <a:t>	</a:t>
            </a:r>
            <a:r>
              <a:rPr lang="en-US" sz="2000" dirty="0"/>
              <a:t>considered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the development of social skills </a:t>
            </a:r>
            <a:r>
              <a:rPr lang="en-US" sz="2000" dirty="0"/>
              <a:t>and meeting new people to be 	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satisfactory</a:t>
            </a:r>
            <a:endParaRPr lang="el-GR" sz="2400" b="1" dirty="0">
              <a:solidFill>
                <a:srgbClr val="006AA6"/>
              </a:solidFill>
              <a:latin typeface="Qualion-DemiBold"/>
            </a:endParaRPr>
          </a:p>
          <a:p>
            <a:pPr algn="just">
              <a:spcBef>
                <a:spcPts val="600"/>
              </a:spcBef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Qualion-DemiBold"/>
              </a:rPr>
              <a:t>55%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004AAD"/>
                </a:solidFill>
              </a:rPr>
              <a:t>	 </a:t>
            </a:r>
            <a:r>
              <a:rPr lang="en-US" sz="2000" dirty="0"/>
              <a:t>stated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they would participate again in a similar mobility program </a:t>
            </a:r>
            <a:r>
              <a:rPr lang="en-US" sz="2000" dirty="0"/>
              <a:t>(91% if the program 	involves 	transnational mobility)</a:t>
            </a:r>
          </a:p>
        </p:txBody>
      </p:sp>
    </p:spTree>
    <p:extLst>
      <p:ext uri="{BB962C8B-B14F-4D97-AF65-F5344CB8AC3E}">
        <p14:creationId xmlns:p14="http://schemas.microsoft.com/office/powerpoint/2010/main" val="360867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2C2636-2FAD-3E89-E3D7-DF2302FE0DD0}"/>
              </a:ext>
            </a:extLst>
          </p:cNvPr>
          <p:cNvSpPr txBox="1"/>
          <p:nvPr/>
        </p:nvSpPr>
        <p:spPr>
          <a:xfrm>
            <a:off x="0" y="241790"/>
            <a:ext cx="12191999" cy="5429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ts val="371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6AA6"/>
                </a:solidFill>
                <a:latin typeface="Qualion-DemiBold"/>
                <a:sym typeface="Raleway Bold"/>
              </a:rPr>
              <a:t>Evaluation of the Relevance and Appropriateness of the Design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1AEBE4-DDB2-1C57-79B0-A1A1E48A547E}"/>
              </a:ext>
            </a:extLst>
          </p:cNvPr>
          <p:cNvSpPr txBox="1"/>
          <p:nvPr/>
        </p:nvSpPr>
        <p:spPr>
          <a:xfrm>
            <a:off x="1447800" y="1156586"/>
            <a:ext cx="10071099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 Bold"/>
              </a:rPr>
              <a:t>The design of the project is deemed satisfactory</a:t>
            </a: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"/>
              </a:rPr>
              <a:t> </a:t>
            </a:r>
            <a:r>
              <a:rPr lang="en-US" sz="2400" b="1" dirty="0">
                <a:solidFill>
                  <a:srgbClr val="000000"/>
                </a:solidFill>
                <a:ea typeface="Raleway Bold"/>
                <a:cs typeface="Raleway Bold"/>
                <a:sym typeface="Raleway"/>
              </a:rPr>
              <a:t>- </a:t>
            </a:r>
            <a:r>
              <a:rPr lang="en-US" sz="20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the partnership effectively responded to challenges, overcoming difficulties that arose during implementation</a:t>
            </a:r>
          </a:p>
          <a:p>
            <a:pPr algn="just">
              <a:spcBef>
                <a:spcPts val="12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 Bold"/>
              </a:rPr>
              <a:t>The planned activities of the project address the needs of the participants, and their targeting is considered adequate</a:t>
            </a:r>
            <a:r>
              <a:rPr lang="en-US" sz="2000" b="1" dirty="0">
                <a:solidFill>
                  <a:srgbClr val="1800AD"/>
                </a:solidFill>
                <a:ea typeface="Raleway Bold"/>
                <a:cs typeface="Raleway Bold"/>
                <a:sym typeface="Raleway Bold"/>
              </a:rPr>
              <a:t>. </a:t>
            </a:r>
            <a:r>
              <a:rPr lang="en-US" sz="20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The counseling sessions provided, combined with the career guidance workshops, job-search techniques, and CV-writing training upgraded participants’ existing skills and strengthened the new competencies acquired </a:t>
            </a:r>
          </a:p>
          <a:p>
            <a:pPr algn="just">
              <a:spcBef>
                <a:spcPts val="12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 Bold"/>
              </a:rPr>
              <a:t>The role of the host organization in Germany proved decisive</a:t>
            </a: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- along with the support of social workers, it contributed to maintaining group cohesion and to the immediate management of arising issues </a:t>
            </a:r>
          </a:p>
          <a:p>
            <a:pPr algn="just">
              <a:spcBef>
                <a:spcPts val="12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 Bold"/>
              </a:rPr>
              <a:t>Innovative aspect in design: The recognition of transnational mobility as a tool for the personal and professional empowerment of NEET youth from disadvantaged socio-economic backgrounds</a:t>
            </a: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who have been unemployed for more than a year. </a:t>
            </a:r>
          </a:p>
        </p:txBody>
      </p:sp>
      <p:pic>
        <p:nvPicPr>
          <p:cNvPr id="3" name="Γραφικό 2" descr="Σήμα 1 με συμπαγές γέμισμα">
            <a:extLst>
              <a:ext uri="{FF2B5EF4-FFF2-40B4-BE49-F238E27FC236}">
                <a16:creationId xmlns:a16="http://schemas.microsoft.com/office/drawing/2014/main" id="{B3E60AD3-EFDA-F215-D8F9-868737990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300" y="1079500"/>
            <a:ext cx="914400" cy="914400"/>
          </a:xfrm>
          <a:prstGeom prst="rect">
            <a:avLst/>
          </a:prstGeom>
        </p:spPr>
      </p:pic>
      <p:pic>
        <p:nvPicPr>
          <p:cNvPr id="5" name="Γραφικό 4" descr="Σήμα με συμπαγές γέμισμα">
            <a:extLst>
              <a:ext uri="{FF2B5EF4-FFF2-40B4-BE49-F238E27FC236}">
                <a16:creationId xmlns:a16="http://schemas.microsoft.com/office/drawing/2014/main" id="{88175F1A-08A1-1FB2-3F16-6D07D58777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200" y="2232800"/>
            <a:ext cx="914400" cy="914400"/>
          </a:xfrm>
          <a:prstGeom prst="rect">
            <a:avLst/>
          </a:prstGeom>
        </p:spPr>
      </p:pic>
      <p:pic>
        <p:nvPicPr>
          <p:cNvPr id="9" name="Γραφικό 8" descr="Σήμα 3 με συμπαγές γέμισμα">
            <a:extLst>
              <a:ext uri="{FF2B5EF4-FFF2-40B4-BE49-F238E27FC236}">
                <a16:creationId xmlns:a16="http://schemas.microsoft.com/office/drawing/2014/main" id="{D85667A6-FAC5-C8E3-30E7-E8CBD1EED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500" y="3462300"/>
            <a:ext cx="914400" cy="914400"/>
          </a:xfrm>
          <a:prstGeom prst="rect">
            <a:avLst/>
          </a:prstGeom>
        </p:spPr>
      </p:pic>
      <p:pic>
        <p:nvPicPr>
          <p:cNvPr id="16" name="Γραφικό 15" descr="Σήμα 4 με συμπαγές γέμισμα">
            <a:extLst>
              <a:ext uri="{FF2B5EF4-FFF2-40B4-BE49-F238E27FC236}">
                <a16:creationId xmlns:a16="http://schemas.microsoft.com/office/drawing/2014/main" id="{B09BCD2C-2355-8BB3-403F-0B72AC3A35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1100" y="47045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4BC66-3BC0-EEA5-3D04-7B70D55D0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5684CC5-246A-82C1-F7FD-52A64B4D9466}"/>
              </a:ext>
            </a:extLst>
          </p:cNvPr>
          <p:cNvSpPr txBox="1"/>
          <p:nvPr/>
        </p:nvSpPr>
        <p:spPr>
          <a:xfrm>
            <a:off x="0" y="305290"/>
            <a:ext cx="12191999" cy="566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ts val="371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6AA6"/>
                </a:solidFill>
                <a:latin typeface="Qualion-DemiBold"/>
                <a:sym typeface="Raleway Bold"/>
              </a:rPr>
              <a:t>Evaluation of Effectiveness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E128F6-A178-BFC0-CBAD-FD6AA8E9FBA3}"/>
              </a:ext>
            </a:extLst>
          </p:cNvPr>
          <p:cNvSpPr txBox="1"/>
          <p:nvPr/>
        </p:nvSpPr>
        <p:spPr>
          <a:xfrm>
            <a:off x="1379751" y="1119204"/>
            <a:ext cx="101612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 Bold"/>
              </a:rPr>
              <a:t>The Project activities are assessed as adequate in terms of their results. </a:t>
            </a:r>
          </a:p>
          <a:p>
            <a:pPr marL="0" marR="0" lvl="0" indent="0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aleway"/>
                <a:cs typeface="Raleway"/>
                <a:sym typeface="Raleway"/>
              </a:rPr>
              <a:t>At administrative level,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 Bold"/>
              </a:rPr>
              <a:t>delays were recorded</a:t>
            </a: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aleway"/>
                <a:cs typeface="Raleway"/>
                <a:sym typeface="Raleway"/>
              </a:rPr>
              <a:t>in the initial phase of the project, due to difficulties in the disbursement of funds at the national level and to challenges encountered in attracting new NEETs.</a:t>
            </a:r>
          </a:p>
          <a:p>
            <a:pPr marL="0" marR="0" lvl="0" indent="0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aleway"/>
                <a:cs typeface="Raleway"/>
                <a:sym typeface="Raleway"/>
              </a:rPr>
              <a:t>Despite the necessary adjustments in the number of beneficiaries, the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 Bold"/>
              </a:rPr>
              <a:t>project maintained its overall structure and targeting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800AD"/>
                </a:solidFill>
                <a:effectLst/>
                <a:uLnTx/>
                <a:uFillTx/>
                <a:ea typeface="Raleway Bold"/>
                <a:cs typeface="Raleway Bold"/>
                <a:sym typeface="Raleway Bold"/>
              </a:rPr>
              <a:t>,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aleway"/>
                <a:cs typeface="Raleway"/>
                <a:sym typeface="Raleway"/>
              </a:rPr>
              <a:t> ensuring that the final 30 participants received substantial support and appropriate opportunities for personal, social, and professional development,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 Bold"/>
              </a:rPr>
              <a:t>fully aligned with the initial objectives of the project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aleway"/>
                <a:cs typeface="Raleway"/>
                <a:sym typeface="Raleway"/>
              </a:rPr>
              <a:t>.</a:t>
            </a:r>
          </a:p>
          <a:p>
            <a:pPr marL="0" marR="0" lvl="0" indent="0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 Bold"/>
              </a:rPr>
              <a:t>The publicity activities (WP004) were formal and consistent with the design</a:t>
            </a: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aleway"/>
                <a:cs typeface="Raleway"/>
                <a:sym typeface="Raleway"/>
              </a:rPr>
              <a:t>provisions,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 Bold"/>
              </a:rPr>
              <a:t>without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800AD"/>
                </a:solidFill>
                <a:effectLst/>
                <a:uLnTx/>
                <a:uFillTx/>
                <a:ea typeface="Raleway Bold"/>
                <a:cs typeface="Raleway Bold"/>
                <a:sym typeface="Raleway Bold"/>
              </a:rPr>
              <a:t>, </a:t>
            </a:r>
            <a:r>
              <a:rPr lang="en-US" sz="2000" dirty="0">
                <a:solidFill>
                  <a:srgbClr val="000000"/>
                </a:solidFill>
                <a:sym typeface="Raleway Bold"/>
              </a:rPr>
              <a:t>however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800AD"/>
                </a:solidFill>
                <a:effectLst/>
                <a:uLnTx/>
                <a:uFillTx/>
                <a:ea typeface="Raleway Bold"/>
                <a:cs typeface="Raleway Bold"/>
                <a:sym typeface="Raleway Bold"/>
              </a:rPr>
              <a:t>,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 Bold"/>
              </a:rPr>
              <a:t>achieving a multiplier effect</a:t>
            </a: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aleway"/>
                <a:cs typeface="Raleway"/>
                <a:sym typeface="Raleway"/>
              </a:rPr>
              <a:t>through the use of multiple dissemination and publicity channels.</a:t>
            </a:r>
          </a:p>
          <a:p>
            <a:pPr marL="0" marR="0" lvl="0" indent="0" algn="just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 Bold"/>
              </a:rPr>
              <a:t>3 planned regional-level meetings</a:t>
            </a: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aleway"/>
                <a:cs typeface="Raleway"/>
                <a:sym typeface="Raleway"/>
              </a:rPr>
              <a:t>with stakeholders and organizations representing the target groups and civil </a:t>
            </a:r>
            <a:r>
              <a:rPr lang="en-US" sz="2000" dirty="0">
                <a:solidFill>
                  <a:srgbClr val="000000"/>
                </a:solidFill>
                <a:sym typeface="Raleway"/>
              </a:rPr>
              <a:t>society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aleway"/>
                <a:cs typeface="Raleway"/>
                <a:sym typeface="Raleway"/>
              </a:rPr>
              <a:t>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  <a:sym typeface="Raleway Bold"/>
              </a:rPr>
              <a:t>were not carried out.</a:t>
            </a:r>
          </a:p>
        </p:txBody>
      </p:sp>
      <p:pic>
        <p:nvPicPr>
          <p:cNvPr id="7" name="Γραφικό 6" descr="Σήμα 1 με συμπαγές γέμισμα">
            <a:extLst>
              <a:ext uri="{FF2B5EF4-FFF2-40B4-BE49-F238E27FC236}">
                <a16:creationId xmlns:a16="http://schemas.microsoft.com/office/drawing/2014/main" id="{2254CA7F-DB4E-CFF7-12F0-96AF3F758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2100" y="876300"/>
            <a:ext cx="914400" cy="914400"/>
          </a:xfrm>
          <a:prstGeom prst="rect">
            <a:avLst/>
          </a:prstGeom>
        </p:spPr>
      </p:pic>
      <p:pic>
        <p:nvPicPr>
          <p:cNvPr id="9" name="Γραφικό 8" descr="Σήμα με συμπαγές γέμισμα">
            <a:extLst>
              <a:ext uri="{FF2B5EF4-FFF2-40B4-BE49-F238E27FC236}">
                <a16:creationId xmlns:a16="http://schemas.microsoft.com/office/drawing/2014/main" id="{E6D16E58-E81A-B672-6DB6-0102CB671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700" y="1762900"/>
            <a:ext cx="914400" cy="914400"/>
          </a:xfrm>
          <a:prstGeom prst="rect">
            <a:avLst/>
          </a:prstGeom>
        </p:spPr>
      </p:pic>
      <p:pic>
        <p:nvPicPr>
          <p:cNvPr id="11" name="Γραφικό 10" descr="Σήμα 3 με συμπαγές γέμισμα">
            <a:extLst>
              <a:ext uri="{FF2B5EF4-FFF2-40B4-BE49-F238E27FC236}">
                <a16:creationId xmlns:a16="http://schemas.microsoft.com/office/drawing/2014/main" id="{9F3EEEBA-CC09-B8C0-D5B2-C484FA012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0000" y="2865400"/>
            <a:ext cx="914400" cy="914400"/>
          </a:xfrm>
          <a:prstGeom prst="rect">
            <a:avLst/>
          </a:prstGeom>
        </p:spPr>
      </p:pic>
      <p:pic>
        <p:nvPicPr>
          <p:cNvPr id="12" name="Γραφικό 11" descr="Σήμα 4 με συμπαγές γέμισμα">
            <a:extLst>
              <a:ext uri="{FF2B5EF4-FFF2-40B4-BE49-F238E27FC236}">
                <a16:creationId xmlns:a16="http://schemas.microsoft.com/office/drawing/2014/main" id="{662DD494-519E-018E-6550-D643458E5E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5700" y="4361600"/>
            <a:ext cx="914400" cy="914400"/>
          </a:xfrm>
          <a:prstGeom prst="rect">
            <a:avLst/>
          </a:prstGeom>
        </p:spPr>
      </p:pic>
      <p:pic>
        <p:nvPicPr>
          <p:cNvPr id="14" name="Γραφικό 13" descr="Σήμα 5 με συμπαγές γέμισμα">
            <a:extLst>
              <a:ext uri="{FF2B5EF4-FFF2-40B4-BE49-F238E27FC236}">
                <a16:creationId xmlns:a16="http://schemas.microsoft.com/office/drawing/2014/main" id="{0CE6B777-C838-2CE8-921A-84683AA09C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0200" y="54483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057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A35A0-11CA-CEFD-0CA4-E32ABD32B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FFC03B-A32C-7C2B-2767-AC5BFB179595}"/>
              </a:ext>
            </a:extLst>
          </p:cNvPr>
          <p:cNvSpPr txBox="1"/>
          <p:nvPr/>
        </p:nvSpPr>
        <p:spPr>
          <a:xfrm>
            <a:off x="0" y="292590"/>
            <a:ext cx="12191999" cy="566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ts val="371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6AA6"/>
                </a:solidFill>
                <a:latin typeface="Qualion-DemiBold"/>
                <a:sym typeface="Raleway Bold"/>
              </a:rPr>
              <a:t>Evaluation of the Efficiency of the Resources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E2AA7-6337-58CB-3394-E89067AFAADE}"/>
              </a:ext>
            </a:extLst>
          </p:cNvPr>
          <p:cNvSpPr txBox="1"/>
          <p:nvPr/>
        </p:nvSpPr>
        <p:spPr>
          <a:xfrm>
            <a:off x="2197100" y="3340986"/>
            <a:ext cx="8874050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The project </a:t>
            </a:r>
            <a:r>
              <a:rPr lang="en-US" sz="2800" b="1" dirty="0">
                <a:solidFill>
                  <a:srgbClr val="006AA6"/>
                </a:solidFill>
                <a:latin typeface="Qualion-DemiBold"/>
                <a:sym typeface="Raleway Bold"/>
              </a:rPr>
              <a:t>will not be able to reach the initial budget</a:t>
            </a:r>
          </a:p>
          <a:p>
            <a:pPr>
              <a:spcBef>
                <a:spcPts val="1200"/>
              </a:spcBef>
            </a:pPr>
            <a:r>
              <a:rPr lang="en-US" sz="2800" b="1" dirty="0">
                <a:solidFill>
                  <a:srgbClr val="006AA6"/>
                </a:solidFill>
                <a:latin typeface="Qualion-DemiBold"/>
                <a:sym typeface="Raleway Bold"/>
              </a:rPr>
              <a:t>Implementation expenditures will be significantly lower than initially forecasted </a:t>
            </a:r>
            <a:r>
              <a:rPr lang="en-US" sz="24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and the project will close with reduced final expenditures (attributed to the changes that occurred in the project and the final numbers of participants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8DB5F4-D4BF-771C-4AD4-FD7183746662}"/>
              </a:ext>
            </a:extLst>
          </p:cNvPr>
          <p:cNvSpPr txBox="1"/>
          <p:nvPr/>
        </p:nvSpPr>
        <p:spPr>
          <a:xfrm>
            <a:off x="508000" y="1417191"/>
            <a:ext cx="11188700" cy="17235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000000"/>
                </a:solidFill>
                <a:ea typeface="Raleway Bold"/>
                <a:cs typeface="Raleway Bold"/>
                <a:sym typeface="Raleway Bold"/>
              </a:rPr>
              <a:t>“</a:t>
            </a:r>
            <a:r>
              <a:rPr lang="en-US" sz="2400" b="1" dirty="0" err="1">
                <a:solidFill>
                  <a:srgbClr val="000000"/>
                </a:solidFill>
                <a:ea typeface="Raleway Bold"/>
                <a:cs typeface="Raleway Bold"/>
                <a:sym typeface="Raleway Bold"/>
              </a:rPr>
              <a:t>Moνe</a:t>
            </a:r>
            <a:r>
              <a:rPr lang="en-US" sz="2400" b="1" dirty="0">
                <a:solidFill>
                  <a:srgbClr val="000000"/>
                </a:solidFill>
                <a:ea typeface="Raleway Bold"/>
                <a:cs typeface="Raleway Bold"/>
                <a:sym typeface="Raleway Bold"/>
              </a:rPr>
              <a:t> on with ALMA” Budget: </a:t>
            </a:r>
            <a:r>
              <a:rPr lang="en-US" sz="2400" dirty="0">
                <a:solidFill>
                  <a:srgbClr val="000000"/>
                </a:solidFill>
                <a:ea typeface="Raleway"/>
                <a:cs typeface="Raleway"/>
                <a:sym typeface="Raleway"/>
              </a:rPr>
              <a:t> </a:t>
            </a:r>
            <a:r>
              <a:rPr lang="en-US" sz="3200" b="1" dirty="0">
                <a:solidFill>
                  <a:srgbClr val="006AA6"/>
                </a:solidFill>
                <a:latin typeface="Qualion-DemiBold"/>
                <a:sym typeface="Raleway Bold"/>
              </a:rPr>
              <a:t>€453,384.52</a:t>
            </a:r>
          </a:p>
          <a:p>
            <a:pPr>
              <a:spcBef>
                <a:spcPts val="1200"/>
              </a:spcBef>
            </a:pPr>
            <a:r>
              <a:rPr lang="en-US" sz="2400" b="1" dirty="0">
                <a:solidFill>
                  <a:srgbClr val="000000"/>
                </a:solidFill>
                <a:ea typeface="Raleway Bold"/>
                <a:cs typeface="Raleway Bold"/>
                <a:sym typeface="Raleway Bold"/>
              </a:rPr>
              <a:t>Total expenditure based on implementation (data up to 24/01/2025):</a:t>
            </a:r>
            <a:r>
              <a:rPr lang="en-US" sz="3200" b="1" dirty="0">
                <a:solidFill>
                  <a:srgbClr val="006AA6"/>
                </a:solidFill>
                <a:latin typeface="Qualion-DemiBold"/>
                <a:sym typeface="Raleway Bold"/>
              </a:rPr>
              <a:t>  215.604,20€ </a:t>
            </a:r>
            <a:r>
              <a:rPr lang="en-US" sz="2800" b="1" i="1" dirty="0">
                <a:solidFill>
                  <a:srgbClr val="006AA6"/>
                </a:solidFill>
                <a:latin typeface="Qualion-DemiBold"/>
                <a:sym typeface="Raleway Bold"/>
              </a:rPr>
              <a:t>(€172,483.36 grant amount, 80% funding rate)</a:t>
            </a:r>
            <a:endParaRPr lang="en-US" sz="3200" b="1" i="1" dirty="0">
              <a:solidFill>
                <a:srgbClr val="006AA6"/>
              </a:solidFill>
              <a:latin typeface="Qualion-DemiBold"/>
              <a:sym typeface="Raleway Bold"/>
            </a:endParaRPr>
          </a:p>
        </p:txBody>
      </p:sp>
      <p:pic>
        <p:nvPicPr>
          <p:cNvPr id="4" name="Γραφικό 3" descr="Σήμα 1 με συμπαγές γέμισμα">
            <a:extLst>
              <a:ext uri="{FF2B5EF4-FFF2-40B4-BE49-F238E27FC236}">
                <a16:creationId xmlns:a16="http://schemas.microsoft.com/office/drawing/2014/main" id="{E0A921E5-7C11-7436-99A6-E02EF3152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00" y="3276600"/>
            <a:ext cx="914400" cy="914400"/>
          </a:xfrm>
          <a:prstGeom prst="rect">
            <a:avLst/>
          </a:prstGeom>
        </p:spPr>
      </p:pic>
      <p:pic>
        <p:nvPicPr>
          <p:cNvPr id="5" name="Γραφικό 4" descr="Σήμα με συμπαγές γέμισμα">
            <a:extLst>
              <a:ext uri="{FF2B5EF4-FFF2-40B4-BE49-F238E27FC236}">
                <a16:creationId xmlns:a16="http://schemas.microsoft.com/office/drawing/2014/main" id="{D8530904-2413-776A-5BAB-1A6810464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9800" y="4163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F44E6-B218-DB25-2D16-BE0D253CC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5C4634-7C53-0D1D-ED62-5A83AAD9196D}"/>
              </a:ext>
            </a:extLst>
          </p:cNvPr>
          <p:cNvSpPr txBox="1"/>
          <p:nvPr/>
        </p:nvSpPr>
        <p:spPr>
          <a:xfrm>
            <a:off x="0" y="211469"/>
            <a:ext cx="12191999" cy="5668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ts val="3719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006AA6"/>
                </a:solidFill>
                <a:latin typeface="Qualion-DemiBold"/>
                <a:sym typeface="Raleway Bold"/>
              </a:rPr>
              <a:t>Evaluation of Added 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F525CD-59D4-4331-6A63-8C71D2B7BB89}"/>
              </a:ext>
            </a:extLst>
          </p:cNvPr>
          <p:cNvSpPr txBox="1"/>
          <p:nvPr/>
        </p:nvSpPr>
        <p:spPr>
          <a:xfrm>
            <a:off x="2082800" y="900410"/>
            <a:ext cx="95123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Transnational mobility revealed itself as a lever for activating NEETs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Comprehensive intervention that places the beneficiary (young NEET) at the center 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Potential to expand to wider future implementation.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Potential to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expand its geographical coverage and foster cooperation with more European countries.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Targeted, comprehensive </a:t>
            </a:r>
            <a:r>
              <a:rPr lang="en-US" sz="2000" dirty="0"/>
              <a:t>support to </a:t>
            </a: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facilitate better integration of participants in the host country.</a:t>
            </a: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Linkages with the labor market and the development of partnerships with employers for long-term employment </a:t>
            </a:r>
            <a:r>
              <a:rPr lang="en-US" sz="2000" dirty="0"/>
              <a:t>opportunities.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6AA6"/>
                </a:solidFill>
                <a:latin typeface="Qualion-DemiBold"/>
              </a:rPr>
              <a:t>Expansion of the Program to different groups</a:t>
            </a:r>
            <a:r>
              <a:rPr lang="en-US" sz="2000" dirty="0"/>
              <a:t>, involving a greater number of unemployed persons, women, and individuals from vulnerable social groups.</a:t>
            </a:r>
            <a:endParaRPr lang="en-US" dirty="0"/>
          </a:p>
        </p:txBody>
      </p:sp>
      <p:pic>
        <p:nvPicPr>
          <p:cNvPr id="2" name="Γραφικό 1" descr="Σήμα 1 με συμπαγές γέμισμα">
            <a:extLst>
              <a:ext uri="{FF2B5EF4-FFF2-40B4-BE49-F238E27FC236}">
                <a16:creationId xmlns:a16="http://schemas.microsoft.com/office/drawing/2014/main" id="{6290FAAD-331F-7AB5-3E67-C4677A3F2D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100" y="711200"/>
            <a:ext cx="914400" cy="914400"/>
          </a:xfrm>
          <a:prstGeom prst="rect">
            <a:avLst/>
          </a:prstGeom>
        </p:spPr>
      </p:pic>
      <p:pic>
        <p:nvPicPr>
          <p:cNvPr id="3" name="Γραφικό 2" descr="Σήμα με συμπαγές γέμισμα">
            <a:extLst>
              <a:ext uri="{FF2B5EF4-FFF2-40B4-BE49-F238E27FC236}">
                <a16:creationId xmlns:a16="http://schemas.microsoft.com/office/drawing/2014/main" id="{5E52BEB0-7463-8441-7DFC-70290B25F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0400" y="1521600"/>
            <a:ext cx="914400" cy="914400"/>
          </a:xfrm>
          <a:prstGeom prst="rect">
            <a:avLst/>
          </a:prstGeom>
        </p:spPr>
      </p:pic>
      <p:pic>
        <p:nvPicPr>
          <p:cNvPr id="7" name="Γραφικό 6" descr="Σήμα 3 με συμπαγές γέμισμα">
            <a:extLst>
              <a:ext uri="{FF2B5EF4-FFF2-40B4-BE49-F238E27FC236}">
                <a16:creationId xmlns:a16="http://schemas.microsoft.com/office/drawing/2014/main" id="{8AAEFE69-7758-7F07-FF37-26B27E70EC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700" y="2319300"/>
            <a:ext cx="914400" cy="914400"/>
          </a:xfrm>
          <a:prstGeom prst="rect">
            <a:avLst/>
          </a:prstGeom>
        </p:spPr>
      </p:pic>
      <p:pic>
        <p:nvPicPr>
          <p:cNvPr id="16" name="Γραφικό 15" descr="Σήμα 4 με συμπαγές γέμισμα">
            <a:extLst>
              <a:ext uri="{FF2B5EF4-FFF2-40B4-BE49-F238E27FC236}">
                <a16:creationId xmlns:a16="http://schemas.microsoft.com/office/drawing/2014/main" id="{BFA7CA3F-85B3-1510-E355-A4DBD5AC7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6400" y="3104300"/>
            <a:ext cx="914400" cy="914400"/>
          </a:xfrm>
          <a:prstGeom prst="rect">
            <a:avLst/>
          </a:prstGeom>
        </p:spPr>
      </p:pic>
      <p:pic>
        <p:nvPicPr>
          <p:cNvPr id="17" name="Γραφικό 16" descr="Σήμα 5 με συμπαγές γέμισμα">
            <a:extLst>
              <a:ext uri="{FF2B5EF4-FFF2-40B4-BE49-F238E27FC236}">
                <a16:creationId xmlns:a16="http://schemas.microsoft.com/office/drawing/2014/main" id="{6875436B-B2CF-284D-5CE5-ECAFAAB6E8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0900" y="3975100"/>
            <a:ext cx="914400" cy="914400"/>
          </a:xfrm>
          <a:prstGeom prst="rect">
            <a:avLst/>
          </a:prstGeom>
        </p:spPr>
      </p:pic>
      <p:pic>
        <p:nvPicPr>
          <p:cNvPr id="19" name="Γραφικό 18" descr="Σήμα 6 με συμπαγές γέμισμα">
            <a:extLst>
              <a:ext uri="{FF2B5EF4-FFF2-40B4-BE49-F238E27FC236}">
                <a16:creationId xmlns:a16="http://schemas.microsoft.com/office/drawing/2014/main" id="{81B4D861-EF3D-629E-5713-5BA53AF242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0900" y="4889500"/>
            <a:ext cx="914400" cy="914400"/>
          </a:xfrm>
          <a:prstGeom prst="rect">
            <a:avLst/>
          </a:prstGeom>
        </p:spPr>
      </p:pic>
      <p:pic>
        <p:nvPicPr>
          <p:cNvPr id="21" name="Γραφικό 20" descr="Σήμα 7 με συμπαγές γέμισμα">
            <a:extLst>
              <a:ext uri="{FF2B5EF4-FFF2-40B4-BE49-F238E27FC236}">
                <a16:creationId xmlns:a16="http://schemas.microsoft.com/office/drawing/2014/main" id="{B0A726F4-75CB-E127-1E0B-6CA8D0E69A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1200" y="5839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51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f20af4-8788-4c87-89cc-24494cfcf6c7">
      <Terms xmlns="http://schemas.microsoft.com/office/infopath/2007/PartnerControls"/>
    </lcf76f155ced4ddcb4097134ff3c332f>
    <TaxCatchAll xmlns="95aec265-3b3c-40d0-b17e-1cf26dc7103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A32A334A46F252439FA0D8F10D5B5E9E" ma:contentTypeVersion="15" ma:contentTypeDescription="Kurkite naują dokumentą." ma:contentTypeScope="" ma:versionID="040ba54845f61d77d872f005f03d5d21">
  <xsd:schema xmlns:xsd="http://www.w3.org/2001/XMLSchema" xmlns:xs="http://www.w3.org/2001/XMLSchema" xmlns:p="http://schemas.microsoft.com/office/2006/metadata/properties" xmlns:ns2="95aec265-3b3c-40d0-b17e-1cf26dc7103a" xmlns:ns3="34f20af4-8788-4c87-89cc-24494cfcf6c7" targetNamespace="http://schemas.microsoft.com/office/2006/metadata/properties" ma:root="true" ma:fieldsID="8a8d43560ffc8a6165520d17df9fb7f0" ns2:_="" ns3:_="">
    <xsd:import namespace="95aec265-3b3c-40d0-b17e-1cf26dc7103a"/>
    <xsd:import namespace="34f20af4-8788-4c87-89cc-24494cfcf6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ec265-3b3c-40d0-b17e-1cf26dc710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d08b6fc-76d5-4686-a49b-4e94dedbc107}" ma:internalName="TaxCatchAll" ma:showField="CatchAllData" ma:web="95aec265-3b3c-40d0-b17e-1cf26dc710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20af4-8788-4c87-89cc-24494cfcf6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Vaizdų žymės" ma:readOnly="false" ma:fieldId="{5cf76f15-5ced-4ddc-b409-7134ff3c332f}" ma:taxonomyMulti="true" ma:sspId="76d7b672-c80b-44fd-8102-93f7a184f6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669C5C-B7BF-44C5-A00F-266B2771AB8D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5aec265-3b3c-40d0-b17e-1cf26dc7103a"/>
    <ds:schemaRef ds:uri="http://www.w3.org/XML/1998/namespace"/>
    <ds:schemaRef ds:uri="34f20af4-8788-4c87-89cc-24494cfcf6c7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3061A0-DBAF-4384-BBF0-A7E797BB7B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B4B96E-185D-4B2F-AEE8-B83FB177D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aec265-3b3c-40d0-b17e-1cf26dc7103a"/>
    <ds:schemaRef ds:uri="34f20af4-8788-4c87-89cc-24494cfcf6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2125</Words>
  <Application>Microsoft Office PowerPoint</Application>
  <PresentationFormat>Ευρεία οθόνη</PresentationFormat>
  <Paragraphs>136</Paragraphs>
  <Slides>18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Qualion DemiBold</vt:lpstr>
      <vt:lpstr>Qualion-DemiBold</vt:lpstr>
      <vt:lpstr>Wingdings</vt:lpstr>
      <vt:lpstr>Office Theme</vt:lpstr>
      <vt:lpstr>1_Office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ΣΑΧΙΝΙΔΟΥ ΑΝΑΣΤΑΣΙΑ</cp:lastModifiedBy>
  <cp:revision>103</cp:revision>
  <cp:lastPrinted>2024-10-11T09:18:08Z</cp:lastPrinted>
  <dcterms:created xsi:type="dcterms:W3CDTF">2023-04-12T14:10:50Z</dcterms:created>
  <dcterms:modified xsi:type="dcterms:W3CDTF">2025-09-23T12:27:05Z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0x010100A32A334A46F252439FA0D8F10D5B5E9E</vt:lpwstr>
  </property>
  <property fmtid="{D5CDD505-2E9C-101B-9397-08002B2CF9AE}" pid="3" name="MediaServiceImageTags">
    <vt:lpwstr/>
  </property>
</Properties>
</file>